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media/image11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8" r:id="rId2"/>
    <p:sldId id="311" r:id="rId3"/>
    <p:sldId id="399" r:id="rId4"/>
    <p:sldId id="400" r:id="rId5"/>
    <p:sldId id="401" r:id="rId6"/>
    <p:sldId id="402" r:id="rId7"/>
    <p:sldId id="403" r:id="rId8"/>
    <p:sldId id="404" r:id="rId9"/>
    <p:sldId id="405" r:id="rId10"/>
    <p:sldId id="406" r:id="rId11"/>
    <p:sldId id="409" r:id="rId12"/>
    <p:sldId id="427" r:id="rId13"/>
    <p:sldId id="428" r:id="rId14"/>
    <p:sldId id="407" r:id="rId15"/>
    <p:sldId id="420" r:id="rId16"/>
    <p:sldId id="429" r:id="rId17"/>
    <p:sldId id="408" r:id="rId18"/>
    <p:sldId id="411" r:id="rId19"/>
    <p:sldId id="412" r:id="rId20"/>
    <p:sldId id="413" r:id="rId21"/>
    <p:sldId id="414" r:id="rId22"/>
    <p:sldId id="410" r:id="rId23"/>
    <p:sldId id="415" r:id="rId24"/>
    <p:sldId id="416" r:id="rId25"/>
    <p:sldId id="417" r:id="rId26"/>
    <p:sldId id="418" r:id="rId27"/>
    <p:sldId id="419" r:id="rId28"/>
    <p:sldId id="421" r:id="rId29"/>
    <p:sldId id="422" r:id="rId30"/>
    <p:sldId id="425" r:id="rId31"/>
    <p:sldId id="423" r:id="rId32"/>
    <p:sldId id="424" r:id="rId33"/>
    <p:sldId id="426" r:id="rId34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EB2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Umereni stil 2 – Naglašavanj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Umereni stil 1 – Naglašavanj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Umereni stil 2 – Naglašavanj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Umereni stil 2 – Naglašav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42" autoAdjust="0"/>
    <p:restoredTop sz="94643" autoAdjust="0"/>
  </p:normalViewPr>
  <p:slideViewPr>
    <p:cSldViewPr>
      <p:cViewPr varScale="1">
        <p:scale>
          <a:sx n="92" d="100"/>
          <a:sy n="92" d="100"/>
        </p:scale>
        <p:origin x="17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6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209920F-F196-435B-BCE3-246357855F07}" type="datetimeFigureOut">
              <a:rPr lang="en-US"/>
              <a:pPr>
                <a:defRPr/>
              </a:pPr>
              <a:t>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13971B7-2F92-4361-9156-ACCA6ED3E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72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48101"/>
            <a:ext cx="8229600" cy="6477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sr-Latn-RS" sz="3200" dirty="0" smtClean="0"/>
              <a:t> IASM 28 </a:t>
            </a:r>
            <a:r>
              <a:rPr lang="en-US" sz="2800" dirty="0" smtClean="0"/>
              <a:t>Clinical </a:t>
            </a:r>
            <a:r>
              <a:rPr lang="en-US" sz="2800" dirty="0" err="1" smtClean="0"/>
              <a:t>propedeutic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sr-Latn-RS" sz="2800" dirty="0" err="1" smtClean="0"/>
              <a:t>Teaching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Unit</a:t>
            </a:r>
            <a:r>
              <a:rPr lang="sr-Latn-RS" sz="2800" dirty="0" smtClean="0"/>
              <a:t> 8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sr-Latn-RS" sz="3200" dirty="0" smtClean="0"/>
              <a:t/>
            </a:r>
            <a:br>
              <a:rPr lang="sr-Latn-RS" sz="3200" dirty="0" smtClean="0"/>
            </a:br>
            <a:endParaRPr lang="en-US" sz="60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81128"/>
            <a:ext cx="8229600" cy="1656184"/>
          </a:xfrm>
        </p:spPr>
        <p:txBody>
          <a:bodyPr/>
          <a:lstStyle/>
          <a:p>
            <a:pPr algn="ctr" eaLnBrk="1" hangingPunct="1"/>
            <a:endParaRPr lang="en-US" dirty="0" smtClean="0"/>
          </a:p>
          <a:p>
            <a:pPr marL="0" indent="0" algn="ctr" eaLnBrk="1" hangingPunct="1">
              <a:buNone/>
            </a:pPr>
            <a:r>
              <a:rPr lang="sr-Latn-RS" dirty="0" err="1" smtClean="0"/>
              <a:t>Ass</a:t>
            </a:r>
            <a:r>
              <a:rPr lang="sr-Latn-RS" dirty="0" smtClean="0"/>
              <a:t> </a:t>
            </a:r>
            <a:r>
              <a:rPr lang="sr-Latn-RS" dirty="0" err="1" smtClean="0"/>
              <a:t>Prof</a:t>
            </a:r>
            <a:r>
              <a:rPr lang="sr-Latn-RS" dirty="0" smtClean="0"/>
              <a:t> Danijela Jovanović</a:t>
            </a:r>
            <a:endParaRPr lang="en-US" dirty="0" smtClean="0"/>
          </a:p>
        </p:txBody>
      </p:sp>
      <p:sp>
        <p:nvSpPr>
          <p:cNvPr id="3" name="Okvir za tekst 2"/>
          <p:cNvSpPr txBox="1"/>
          <p:nvPr/>
        </p:nvSpPr>
        <p:spPr>
          <a:xfrm>
            <a:off x="829738" y="2636912"/>
            <a:ext cx="7531229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err="1" smtClean="0"/>
              <a:t>Propedeutic</a:t>
            </a:r>
            <a:r>
              <a:rPr lang="en-US" sz="4400" dirty="0" smtClean="0"/>
              <a:t> of </a:t>
            </a:r>
            <a:r>
              <a:rPr lang="en-US" sz="4400" dirty="0" err="1" smtClean="0"/>
              <a:t>hemato</a:t>
            </a:r>
            <a:r>
              <a:rPr lang="sr-Latn-RS" sz="4400" dirty="0" err="1" smtClean="0"/>
              <a:t>poetic</a:t>
            </a:r>
            <a:r>
              <a:rPr lang="en-US" sz="4400" dirty="0" smtClean="0"/>
              <a:t> </a:t>
            </a:r>
            <a:endParaRPr lang="sr-Latn-RS" sz="4400" dirty="0" smtClean="0"/>
          </a:p>
          <a:p>
            <a:r>
              <a:rPr lang="en-US" sz="4400" dirty="0" smtClean="0"/>
              <a:t>s</a:t>
            </a:r>
            <a:r>
              <a:rPr lang="sr-Latn-RS" sz="4400" dirty="0" smtClean="0"/>
              <a:t>y</a:t>
            </a:r>
            <a:r>
              <a:rPr lang="en-US" sz="4400" dirty="0" smtClean="0"/>
              <a:t>stem</a:t>
            </a:r>
            <a:r>
              <a:rPr lang="sr-Latn-RS" sz="4400" dirty="0" smtClean="0"/>
              <a:t> – </a:t>
            </a:r>
            <a:r>
              <a:rPr lang="sr-Latn-RS" sz="4400" dirty="0" err="1" smtClean="0"/>
              <a:t>part</a:t>
            </a:r>
            <a:r>
              <a:rPr lang="sr-Latn-RS" sz="4400" dirty="0" smtClean="0"/>
              <a:t> 2</a:t>
            </a:r>
            <a:endParaRPr lang="sr-Latn-RS" sz="4400" dirty="0"/>
          </a:p>
          <a:p>
            <a:endParaRPr lang="sr-Latn-R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2"/>
    </mc:Choice>
    <mc:Fallback xmlns="">
      <p:transition spd="slow" advTm="539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5184576"/>
          </a:xfrm>
        </p:spPr>
        <p:txBody>
          <a:bodyPr/>
          <a:lstStyle/>
          <a:p>
            <a:r>
              <a:rPr lang="en-US" sz="2600" dirty="0" smtClean="0"/>
              <a:t>Node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consistency</a:t>
            </a:r>
            <a:r>
              <a:rPr lang="en-US" sz="2600" dirty="0"/>
              <a:t>, e.g., rubbery, hard, soft (what is the consistency of the node?)</a:t>
            </a:r>
          </a:p>
          <a:p>
            <a:r>
              <a:rPr lang="en-US" sz="2600" dirty="0"/>
              <a:t>Node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movability</a:t>
            </a:r>
            <a:r>
              <a:rPr lang="en-US" sz="2600" dirty="0"/>
              <a:t> (can you move it around when you palpate it?)</a:t>
            </a:r>
          </a:p>
          <a:p>
            <a:r>
              <a:rPr lang="en-US" sz="2600" dirty="0"/>
              <a:t>Node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delimitation (</a:t>
            </a:r>
            <a:r>
              <a:rPr lang="en-US" sz="2600" dirty="0"/>
              <a:t>what are the limits or the boundaries of the node in terms of whether it is an individual node or a cluster of nodes matted together?)</a:t>
            </a:r>
          </a:p>
          <a:p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Symmetry</a:t>
            </a:r>
            <a:r>
              <a:rPr lang="en-US" sz="2600" dirty="0"/>
              <a:t> (is the node the same on both sides of the person’s body</a:t>
            </a:r>
            <a:r>
              <a:rPr lang="en-US" sz="2600" dirty="0" smtClean="0"/>
              <a:t>?)</a:t>
            </a:r>
            <a:endParaRPr lang="sr-Latn-RS" sz="2600" dirty="0" smtClean="0"/>
          </a:p>
          <a:p>
            <a:r>
              <a:rPr lang="sr-Latn-RS" sz="2600" dirty="0" err="1" smtClean="0"/>
              <a:t>Skin</a:t>
            </a:r>
            <a:r>
              <a:rPr lang="sr-Latn-RS" sz="2600" dirty="0" smtClean="0"/>
              <a:t> </a:t>
            </a:r>
            <a:r>
              <a:rPr lang="sr-Latn-RS" sz="2600" dirty="0" smtClean="0">
                <a:solidFill>
                  <a:schemeClr val="accent1">
                    <a:lumMod val="50000"/>
                  </a:schemeClr>
                </a:solidFill>
              </a:rPr>
              <a:t>temperature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over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the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enlarged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lymph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nodes</a:t>
            </a:r>
            <a:r>
              <a:rPr lang="sr-Latn-RS" sz="2600" dirty="0" smtClean="0"/>
              <a:t> ( is </a:t>
            </a:r>
            <a:r>
              <a:rPr lang="sr-Latn-RS" sz="2600" dirty="0" err="1" smtClean="0"/>
              <a:t>the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skin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warmer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then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the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skin</a:t>
            </a:r>
            <a:r>
              <a:rPr lang="sr-Latn-RS" sz="2600" dirty="0" smtClean="0"/>
              <a:t> </a:t>
            </a:r>
            <a:r>
              <a:rPr lang="sr-Latn-RS" sz="2600" dirty="0" err="1" smtClean="0"/>
              <a:t>around</a:t>
            </a:r>
            <a:r>
              <a:rPr lang="sr-Latn-RS" sz="2600" dirty="0" smtClean="0"/>
              <a:t>?)</a:t>
            </a:r>
            <a:endParaRPr lang="en-US" sz="2600" dirty="0"/>
          </a:p>
          <a:p>
            <a:endParaRPr lang="sr-Latn-RS" sz="2800" dirty="0"/>
          </a:p>
        </p:txBody>
      </p:sp>
    </p:spTree>
    <p:extLst>
      <p:ext uri="{BB962C8B-B14F-4D97-AF65-F5344CB8AC3E}">
        <p14:creationId xmlns:p14="http://schemas.microsoft.com/office/powerpoint/2010/main" val="55225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200" dirty="0" err="1" smtClean="0"/>
              <a:t>Normal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finding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can</a:t>
            </a:r>
            <a:r>
              <a:rPr lang="sr-Latn-RS" sz="3200" dirty="0" smtClean="0"/>
              <a:t> be </a:t>
            </a:r>
            <a:r>
              <a:rPr lang="sr-Latn-RS" sz="3200" dirty="0" err="1" smtClean="0"/>
              <a:t>documented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like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this</a:t>
            </a:r>
            <a:r>
              <a:rPr lang="sr-Latn-RS" sz="3200" dirty="0" smtClean="0"/>
              <a:t>: </a:t>
            </a:r>
            <a:endParaRPr lang="sr-Latn-RS" sz="3200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No lymph nodes palpable in the head and neck</a:t>
            </a:r>
            <a:r>
              <a:rPr lang="en-US" dirty="0" smtClean="0"/>
              <a:t>,</a:t>
            </a:r>
            <a:r>
              <a:rPr lang="sr-Latn-RS" dirty="0" smtClean="0"/>
              <a:t> </a:t>
            </a:r>
            <a:r>
              <a:rPr lang="sr-Latn-RS" dirty="0" err="1" smtClean="0"/>
              <a:t>axillar</a:t>
            </a:r>
            <a:r>
              <a:rPr lang="sr-Latn-RS" dirty="0" smtClean="0"/>
              <a:t> </a:t>
            </a:r>
            <a:r>
              <a:rPr lang="sr-Latn-RS" dirty="0" err="1" smtClean="0"/>
              <a:t>or</a:t>
            </a:r>
            <a:r>
              <a:rPr lang="sr-Latn-RS" dirty="0" smtClean="0"/>
              <a:t> </a:t>
            </a:r>
            <a:r>
              <a:rPr lang="sr-Latn-RS" dirty="0" err="1" smtClean="0"/>
              <a:t>inguinal</a:t>
            </a:r>
            <a:r>
              <a:rPr lang="sr-Latn-RS" dirty="0" smtClean="0"/>
              <a:t> area,</a:t>
            </a:r>
            <a:r>
              <a:rPr lang="en-US" dirty="0" smtClean="0"/>
              <a:t> </a:t>
            </a:r>
            <a:r>
              <a:rPr lang="en-US" dirty="0"/>
              <a:t>no swelling, no asymmetry, no </a:t>
            </a:r>
            <a:r>
              <a:rPr lang="en-US" dirty="0" err="1"/>
              <a:t>discolouration</a:t>
            </a:r>
            <a:r>
              <a:rPr lang="en-US" dirty="0"/>
              <a:t> or increased temperature over lymph node locations, and no pain.”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6114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Čuvar mesta za sadržaj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3398386" cy="4525962"/>
          </a:xfrm>
        </p:spPr>
      </p:pic>
      <p:pic>
        <p:nvPicPr>
          <p:cNvPr id="8" name="Čuvar mesta za sadržaj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800"/>
            <a:ext cx="3398386" cy="4525962"/>
          </a:xfrm>
        </p:spPr>
      </p:pic>
    </p:spTree>
    <p:extLst>
      <p:ext uri="{BB962C8B-B14F-4D97-AF65-F5344CB8AC3E}">
        <p14:creationId xmlns:p14="http://schemas.microsoft.com/office/powerpoint/2010/main" val="836979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200" dirty="0" err="1" smtClean="0"/>
              <a:t>Pathological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finding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can</a:t>
            </a:r>
            <a:r>
              <a:rPr lang="sr-Latn-RS" sz="3200" dirty="0" smtClean="0"/>
              <a:t> be </a:t>
            </a:r>
            <a:r>
              <a:rPr lang="sr-Latn-RS" sz="3200" dirty="0" err="1" smtClean="0"/>
              <a:t>documented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like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this</a:t>
            </a:r>
            <a:r>
              <a:rPr lang="sr-Latn-RS" sz="3200" dirty="0" smtClean="0"/>
              <a:t>: </a:t>
            </a:r>
            <a:endParaRPr lang="sr-Latn-RS" sz="3200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sr-Latn-RS" dirty="0" err="1" smtClean="0"/>
              <a:t>Palpable</a:t>
            </a:r>
            <a:r>
              <a:rPr lang="sr-Latn-RS" dirty="0" smtClean="0"/>
              <a:t> </a:t>
            </a:r>
            <a:r>
              <a:rPr lang="sr-Latn-RS" dirty="0" err="1" smtClean="0"/>
              <a:t>ly</a:t>
            </a:r>
            <a:r>
              <a:rPr lang="en-US" dirty="0" smtClean="0"/>
              <a:t>mph </a:t>
            </a:r>
            <a:r>
              <a:rPr lang="en-US" dirty="0"/>
              <a:t>nodes </a:t>
            </a:r>
            <a:r>
              <a:rPr lang="sr-Latn-RS" dirty="0" err="1" smtClean="0"/>
              <a:t>cluster</a:t>
            </a:r>
            <a:r>
              <a:rPr lang="sr-Latn-RS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sr-Latn-RS" dirty="0" err="1" smtClean="0"/>
              <a:t>right</a:t>
            </a:r>
            <a:r>
              <a:rPr lang="sr-Latn-RS" dirty="0" smtClean="0"/>
              <a:t> </a:t>
            </a:r>
            <a:r>
              <a:rPr lang="sr-Latn-RS" dirty="0" err="1" smtClean="0"/>
              <a:t>anterior</a:t>
            </a:r>
            <a:r>
              <a:rPr lang="sr-Latn-RS" dirty="0" smtClean="0"/>
              <a:t> </a:t>
            </a:r>
            <a:r>
              <a:rPr lang="sr-Latn-RS" dirty="0" err="1" smtClean="0"/>
              <a:t>and</a:t>
            </a:r>
            <a:r>
              <a:rPr lang="sr-Latn-RS" dirty="0" smtClean="0"/>
              <a:t> </a:t>
            </a:r>
            <a:r>
              <a:rPr lang="sr-Latn-RS" dirty="0" err="1" smtClean="0"/>
              <a:t>posterior</a:t>
            </a:r>
            <a:r>
              <a:rPr lang="sr-Latn-RS" dirty="0" smtClean="0"/>
              <a:t> </a:t>
            </a:r>
            <a:r>
              <a:rPr lang="sr-Latn-RS" dirty="0" err="1" smtClean="0"/>
              <a:t>cervical</a:t>
            </a:r>
            <a:r>
              <a:rPr lang="sr-Latn-RS" dirty="0" smtClean="0"/>
              <a:t> area, as </a:t>
            </a:r>
            <a:r>
              <a:rPr lang="sr-Latn-RS" dirty="0" err="1" smtClean="0"/>
              <a:t>well</a:t>
            </a:r>
            <a:r>
              <a:rPr lang="sr-Latn-RS" dirty="0" smtClean="0"/>
              <a:t> as in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right</a:t>
            </a:r>
            <a:r>
              <a:rPr lang="sr-Latn-RS" dirty="0" smtClean="0"/>
              <a:t> </a:t>
            </a:r>
            <a:r>
              <a:rPr lang="sr-Latn-RS" dirty="0" err="1" smtClean="0"/>
              <a:t>tonsillar</a:t>
            </a:r>
            <a:r>
              <a:rPr lang="sr-Latn-RS" dirty="0" smtClean="0"/>
              <a:t> area, hard, </a:t>
            </a:r>
            <a:r>
              <a:rPr lang="sr-Latn-RS" dirty="0" err="1" smtClean="0"/>
              <a:t>unmovable</a:t>
            </a:r>
            <a:r>
              <a:rPr lang="sr-Latn-RS" dirty="0" smtClean="0"/>
              <a:t>, </a:t>
            </a:r>
            <a:r>
              <a:rPr lang="sr-Latn-RS" dirty="0" err="1" smtClean="0"/>
              <a:t>painless</a:t>
            </a:r>
            <a:r>
              <a:rPr lang="sr-Latn-RS" dirty="0" smtClean="0"/>
              <a:t>, </a:t>
            </a:r>
            <a:r>
              <a:rPr lang="sr-Latn-RS" dirty="0" err="1" smtClean="0"/>
              <a:t>skin</a:t>
            </a:r>
            <a:r>
              <a:rPr lang="sr-Latn-RS" dirty="0" smtClean="0"/>
              <a:t> </a:t>
            </a:r>
            <a:r>
              <a:rPr lang="sr-Latn-RS" dirty="0" err="1" smtClean="0"/>
              <a:t>slightly</a:t>
            </a:r>
            <a:r>
              <a:rPr lang="sr-Latn-RS" dirty="0" smtClean="0"/>
              <a:t> </a:t>
            </a:r>
            <a:r>
              <a:rPr lang="sr-Latn-RS" dirty="0" err="1" smtClean="0"/>
              <a:t>redish</a:t>
            </a:r>
            <a:r>
              <a:rPr lang="sr-Latn-RS" dirty="0" smtClean="0"/>
              <a:t>, </a:t>
            </a:r>
            <a:r>
              <a:rPr lang="sr-Latn-RS" dirty="0" err="1" smtClean="0"/>
              <a:t>cold</a:t>
            </a:r>
            <a:r>
              <a:rPr lang="sr-Latn-RS" dirty="0" smtClean="0"/>
              <a:t>, in </a:t>
            </a:r>
            <a:r>
              <a:rPr lang="sr-Latn-RS" dirty="0" err="1" smtClean="0"/>
              <a:t>aproximate</a:t>
            </a:r>
            <a:r>
              <a:rPr lang="sr-Latn-RS" dirty="0" smtClean="0"/>
              <a:t> </a:t>
            </a:r>
            <a:r>
              <a:rPr lang="sr-Latn-RS" dirty="0" err="1" smtClean="0"/>
              <a:t>diameter</a:t>
            </a:r>
            <a:r>
              <a:rPr lang="sr-Latn-RS" dirty="0" smtClean="0"/>
              <a:t> </a:t>
            </a:r>
            <a:r>
              <a:rPr lang="sr-Latn-RS" dirty="0" err="1" smtClean="0"/>
              <a:t>around</a:t>
            </a:r>
            <a:r>
              <a:rPr lang="sr-Latn-RS" dirty="0" smtClean="0"/>
              <a:t> 20cmx10cm. No </a:t>
            </a:r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nodes</a:t>
            </a:r>
            <a:r>
              <a:rPr lang="sr-Latn-RS" dirty="0" smtClean="0"/>
              <a:t> </a:t>
            </a:r>
            <a:r>
              <a:rPr lang="sr-Latn-RS" dirty="0" err="1" smtClean="0"/>
              <a:t>palpable</a:t>
            </a:r>
            <a:r>
              <a:rPr lang="sr-Latn-RS" dirty="0" smtClean="0"/>
              <a:t> in </a:t>
            </a:r>
            <a:r>
              <a:rPr lang="sr-Latn-RS" dirty="0" err="1" smtClean="0"/>
              <a:t>axillar</a:t>
            </a:r>
            <a:r>
              <a:rPr lang="sr-Latn-RS" dirty="0" smtClean="0"/>
              <a:t> </a:t>
            </a:r>
            <a:r>
              <a:rPr lang="sr-Latn-RS" dirty="0" err="1" smtClean="0"/>
              <a:t>or</a:t>
            </a:r>
            <a:r>
              <a:rPr lang="sr-Latn-RS" dirty="0" smtClean="0"/>
              <a:t> </a:t>
            </a:r>
            <a:r>
              <a:rPr lang="sr-Latn-RS" dirty="0" err="1" smtClean="0"/>
              <a:t>inguinal</a:t>
            </a:r>
            <a:r>
              <a:rPr lang="sr-Latn-RS" dirty="0" smtClean="0"/>
              <a:t> area.“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474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2"/>
          </a:xfrm>
        </p:spPr>
        <p:txBody>
          <a:bodyPr/>
          <a:lstStyle/>
          <a:p>
            <a:r>
              <a:rPr lang="sr-Latn-RS" dirty="0" err="1" smtClean="0"/>
              <a:t>Beside</a:t>
            </a:r>
            <a:r>
              <a:rPr lang="sr-Latn-RS" dirty="0" smtClean="0"/>
              <a:t> </a:t>
            </a:r>
            <a:r>
              <a:rPr lang="sr-Latn-RS" dirty="0" err="1" smtClean="0"/>
              <a:t>these</a:t>
            </a:r>
            <a:r>
              <a:rPr lang="sr-Latn-RS" dirty="0" smtClean="0"/>
              <a:t> </a:t>
            </a:r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</a:t>
            </a:r>
            <a:r>
              <a:rPr lang="sr-Latn-RS" dirty="0" smtClean="0"/>
              <a:t> </a:t>
            </a:r>
            <a:r>
              <a:rPr lang="sr-Latn-RS" dirty="0" err="1" smtClean="0"/>
              <a:t>areas</a:t>
            </a:r>
            <a:r>
              <a:rPr lang="sr-Latn-RS" dirty="0" smtClean="0"/>
              <a:t> </a:t>
            </a:r>
            <a:r>
              <a:rPr lang="sr-Latn-RS" dirty="0" err="1" smtClean="0"/>
              <a:t>that</a:t>
            </a:r>
            <a:r>
              <a:rPr lang="sr-Latn-RS" dirty="0" smtClean="0"/>
              <a:t> </a:t>
            </a:r>
            <a:r>
              <a:rPr lang="sr-Latn-RS" dirty="0" err="1" smtClean="0"/>
              <a:t>belongs</a:t>
            </a:r>
            <a:r>
              <a:rPr lang="sr-Latn-RS" dirty="0" smtClean="0"/>
              <a:t> to </a:t>
            </a:r>
            <a:r>
              <a:rPr lang="sr-Latn-RS" dirty="0" err="1" smtClean="0"/>
              <a:t>peripheral</a:t>
            </a:r>
            <a:r>
              <a:rPr lang="sr-Latn-RS" dirty="0" smtClean="0"/>
              <a:t> </a:t>
            </a:r>
            <a:r>
              <a:rPr lang="sr-Latn-RS" dirty="0" err="1" smtClean="0"/>
              <a:t>lymphadenopathy</a:t>
            </a:r>
            <a:r>
              <a:rPr lang="sr-Latn-RS" dirty="0" smtClean="0"/>
              <a:t>, in </a:t>
            </a:r>
            <a:r>
              <a:rPr lang="sr-Latn-RS" dirty="0" err="1" smtClean="0"/>
              <a:t>hematological</a:t>
            </a:r>
            <a:r>
              <a:rPr lang="sr-Latn-RS" dirty="0" smtClean="0"/>
              <a:t> </a:t>
            </a:r>
            <a:r>
              <a:rPr lang="sr-Latn-RS" dirty="0" err="1" smtClean="0"/>
              <a:t>diseases</a:t>
            </a:r>
            <a:r>
              <a:rPr lang="sr-Latn-RS" dirty="0" smtClean="0"/>
              <a:t> </a:t>
            </a:r>
            <a:r>
              <a:rPr lang="sr-Latn-RS" dirty="0" err="1" smtClean="0"/>
              <a:t>we</a:t>
            </a:r>
            <a:r>
              <a:rPr lang="sr-Latn-RS" dirty="0" smtClean="0"/>
              <a:t> </a:t>
            </a:r>
            <a:r>
              <a:rPr lang="sr-Latn-RS" dirty="0" err="1" smtClean="0"/>
              <a:t>need</a:t>
            </a:r>
            <a:r>
              <a:rPr lang="sr-Latn-RS" dirty="0" smtClean="0"/>
              <a:t> to </a:t>
            </a:r>
            <a:r>
              <a:rPr lang="sr-Latn-RS" dirty="0" err="1" smtClean="0"/>
              <a:t>access</a:t>
            </a:r>
            <a:r>
              <a:rPr lang="sr-Latn-RS" dirty="0" smtClean="0"/>
              <a:t> some </a:t>
            </a:r>
            <a:r>
              <a:rPr lang="sr-Latn-RS" dirty="0" err="1" smtClean="0"/>
              <a:t>other</a:t>
            </a:r>
            <a:r>
              <a:rPr lang="sr-Latn-RS" dirty="0" smtClean="0"/>
              <a:t> </a:t>
            </a:r>
            <a:r>
              <a:rPr lang="sr-Latn-RS" dirty="0" err="1" smtClean="0"/>
              <a:t>areas</a:t>
            </a:r>
            <a:r>
              <a:rPr lang="sr-Latn-RS" dirty="0" smtClean="0"/>
              <a:t> </a:t>
            </a:r>
            <a:r>
              <a:rPr lang="sr-Latn-RS" dirty="0" err="1" smtClean="0"/>
              <a:t>that</a:t>
            </a:r>
            <a:r>
              <a:rPr lang="sr-Latn-RS" dirty="0" smtClean="0"/>
              <a:t> are </a:t>
            </a:r>
            <a:r>
              <a:rPr lang="sr-Latn-RS" dirty="0" err="1" smtClean="0"/>
              <a:t>not</a:t>
            </a:r>
            <a:r>
              <a:rPr lang="sr-Latn-RS" dirty="0" smtClean="0"/>
              <a:t> </a:t>
            </a:r>
            <a:r>
              <a:rPr lang="sr-Latn-RS" dirty="0" err="1" smtClean="0"/>
              <a:t>available</a:t>
            </a:r>
            <a:r>
              <a:rPr lang="sr-Latn-RS" dirty="0" smtClean="0"/>
              <a:t> to </a:t>
            </a:r>
            <a:r>
              <a:rPr lang="sr-Latn-RS" dirty="0" err="1" smtClean="0"/>
              <a:t>palpation</a:t>
            </a:r>
            <a:r>
              <a:rPr lang="sr-Latn-RS" dirty="0" smtClean="0"/>
              <a:t>: </a:t>
            </a:r>
            <a:r>
              <a:rPr lang="sr-Latn-RS" dirty="0" err="1" smtClean="0">
                <a:solidFill>
                  <a:schemeClr val="accent1">
                    <a:lumMod val="75000"/>
                  </a:schemeClr>
                </a:solidFill>
              </a:rPr>
              <a:t>mediastinal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75000"/>
                  </a:schemeClr>
                </a:solidFill>
              </a:rPr>
              <a:t>lymph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75000"/>
                  </a:schemeClr>
                </a:solidFill>
              </a:rPr>
              <a:t>nodes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</a:rPr>
              <a:t> nad </a:t>
            </a:r>
            <a:r>
              <a:rPr lang="sr-Latn-RS" dirty="0" err="1" smtClean="0">
                <a:solidFill>
                  <a:schemeClr val="accent1">
                    <a:lumMod val="75000"/>
                  </a:schemeClr>
                </a:solidFill>
              </a:rPr>
              <a:t>retroperitoneal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75000"/>
                  </a:schemeClr>
                </a:solidFill>
              </a:rPr>
              <a:t>lymph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75000"/>
                  </a:schemeClr>
                </a:solidFill>
              </a:rPr>
              <a:t>nodes</a:t>
            </a:r>
            <a:r>
              <a:rPr lang="sr-Latn-RS" dirty="0"/>
              <a:t>.</a:t>
            </a:r>
            <a:r>
              <a:rPr lang="sr-Latn-RS" dirty="0" smtClean="0"/>
              <a:t> </a:t>
            </a:r>
          </a:p>
          <a:p>
            <a:r>
              <a:rPr lang="sr-Latn-RS" dirty="0" err="1" smtClean="0"/>
              <a:t>Ultrasound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abdomen</a:t>
            </a:r>
          </a:p>
          <a:p>
            <a:r>
              <a:rPr lang="sr-Latn-RS" dirty="0" err="1" smtClean="0"/>
              <a:t>Thoracic</a:t>
            </a:r>
            <a:r>
              <a:rPr lang="sr-Latn-RS" dirty="0" smtClean="0"/>
              <a:t> CT </a:t>
            </a:r>
            <a:r>
              <a:rPr lang="sr-Latn-RS" dirty="0" err="1" smtClean="0"/>
              <a:t>scan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5606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Palpation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extranodal</a:t>
            </a:r>
            <a:r>
              <a:rPr lang="sr-Latn-RS" dirty="0" smtClean="0"/>
              <a:t> </a:t>
            </a:r>
            <a:r>
              <a:rPr lang="sr-Latn-RS" dirty="0" err="1" smtClean="0"/>
              <a:t>sites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 smtClean="0"/>
              <a:t>Term</a:t>
            </a:r>
            <a:r>
              <a:rPr lang="sr-Latn-RS" dirty="0" smtClean="0"/>
              <a:t> „</a:t>
            </a:r>
            <a:r>
              <a:rPr lang="sr-Latn-RS" dirty="0" err="1" smtClean="0"/>
              <a:t>Extranodal</a:t>
            </a:r>
            <a:r>
              <a:rPr lang="sr-Latn-RS" dirty="0" smtClean="0"/>
              <a:t>“ </a:t>
            </a:r>
            <a:r>
              <a:rPr lang="sr-Latn-RS" dirty="0" err="1" smtClean="0"/>
              <a:t>refers</a:t>
            </a:r>
            <a:r>
              <a:rPr lang="sr-Latn-RS" dirty="0" smtClean="0"/>
              <a:t> to </a:t>
            </a:r>
            <a:r>
              <a:rPr lang="sr-Latn-RS" dirty="0" err="1" smtClean="0"/>
              <a:t>lymphoid</a:t>
            </a:r>
            <a:r>
              <a:rPr lang="sr-Latn-RS" dirty="0" smtClean="0"/>
              <a:t> </a:t>
            </a:r>
            <a:r>
              <a:rPr lang="sr-Latn-RS" dirty="0" err="1" smtClean="0"/>
              <a:t>tissue</a:t>
            </a:r>
            <a:r>
              <a:rPr lang="sr-Latn-RS" dirty="0" smtClean="0"/>
              <a:t> (</a:t>
            </a:r>
            <a:r>
              <a:rPr lang="sr-Latn-RS" dirty="0" err="1" smtClean="0"/>
              <a:t>ussually</a:t>
            </a:r>
            <a:r>
              <a:rPr lang="sr-Latn-RS" dirty="0" smtClean="0"/>
              <a:t> </a:t>
            </a:r>
            <a:r>
              <a:rPr lang="sr-Latn-RS" dirty="0" err="1" smtClean="0"/>
              <a:t>malignant</a:t>
            </a:r>
            <a:r>
              <a:rPr lang="sr-Latn-RS" dirty="0" smtClean="0"/>
              <a:t>) </a:t>
            </a:r>
            <a:r>
              <a:rPr lang="sr-Latn-RS" dirty="0" err="1" smtClean="0"/>
              <a:t>that</a:t>
            </a:r>
            <a:r>
              <a:rPr lang="sr-Latn-RS" dirty="0" smtClean="0"/>
              <a:t> </a:t>
            </a:r>
            <a:r>
              <a:rPr lang="sr-Latn-RS" dirty="0" err="1" smtClean="0"/>
              <a:t>can</a:t>
            </a:r>
            <a:r>
              <a:rPr lang="sr-Latn-RS" dirty="0" smtClean="0"/>
              <a:t> be in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forms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tumors</a:t>
            </a:r>
            <a:r>
              <a:rPr lang="sr-Latn-RS" dirty="0" smtClean="0"/>
              <a:t> </a:t>
            </a:r>
            <a:r>
              <a:rPr lang="sr-Latn-RS" dirty="0" err="1" smtClean="0"/>
              <a:t>located</a:t>
            </a:r>
            <a:r>
              <a:rPr lang="sr-Latn-RS" dirty="0" smtClean="0"/>
              <a:t> in </a:t>
            </a:r>
            <a:r>
              <a:rPr lang="sr-Latn-RS" dirty="0" err="1" smtClean="0"/>
              <a:t>different</a:t>
            </a:r>
            <a:r>
              <a:rPr lang="sr-Latn-RS" dirty="0" smtClean="0"/>
              <a:t> </a:t>
            </a:r>
            <a:r>
              <a:rPr lang="sr-Latn-RS" dirty="0" err="1" smtClean="0"/>
              <a:t>organs</a:t>
            </a:r>
            <a:r>
              <a:rPr lang="sr-Latn-RS" dirty="0" smtClean="0"/>
              <a:t> </a:t>
            </a:r>
            <a:r>
              <a:rPr lang="sr-Latn-RS" dirty="0" err="1" smtClean="0"/>
              <a:t>or</a:t>
            </a:r>
            <a:r>
              <a:rPr lang="sr-Latn-RS" dirty="0" smtClean="0"/>
              <a:t> organ </a:t>
            </a:r>
            <a:r>
              <a:rPr lang="sr-Latn-RS" dirty="0" err="1" smtClean="0"/>
              <a:t>systems</a:t>
            </a:r>
            <a:r>
              <a:rPr lang="sr-Latn-RS" dirty="0" smtClean="0"/>
              <a:t>.</a:t>
            </a:r>
          </a:p>
          <a:p>
            <a:r>
              <a:rPr lang="sr-Latn-RS" dirty="0" err="1" smtClean="0"/>
              <a:t>Available</a:t>
            </a:r>
            <a:r>
              <a:rPr lang="sr-Latn-RS" dirty="0" smtClean="0"/>
              <a:t> </a:t>
            </a:r>
            <a:r>
              <a:rPr lang="sr-Latn-RS" dirty="0" err="1" smtClean="0"/>
              <a:t>for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r>
              <a:rPr lang="sr-Latn-RS" dirty="0" smtClean="0"/>
              <a:t> </a:t>
            </a:r>
            <a:r>
              <a:rPr lang="sr-Latn-RS" dirty="0" err="1" smtClean="0"/>
              <a:t>will</a:t>
            </a:r>
            <a:r>
              <a:rPr lang="sr-Latn-RS" dirty="0" smtClean="0"/>
              <a:t> be </a:t>
            </a:r>
            <a:r>
              <a:rPr lang="sr-Latn-RS" dirty="0" err="1" smtClean="0"/>
              <a:t>skin</a:t>
            </a:r>
            <a:r>
              <a:rPr lang="sr-Latn-RS" dirty="0" smtClean="0"/>
              <a:t>, </a:t>
            </a:r>
            <a:r>
              <a:rPr lang="sr-Latn-RS" dirty="0" err="1" smtClean="0"/>
              <a:t>muscles</a:t>
            </a:r>
            <a:r>
              <a:rPr lang="sr-Latn-RS" dirty="0"/>
              <a:t> </a:t>
            </a:r>
            <a:r>
              <a:rPr lang="sr-Latn-RS" dirty="0" err="1" smtClean="0"/>
              <a:t>and</a:t>
            </a:r>
            <a:r>
              <a:rPr lang="sr-Latn-RS" dirty="0" smtClean="0"/>
              <a:t> </a:t>
            </a:r>
            <a:r>
              <a:rPr lang="sr-Latn-RS" dirty="0" err="1" smtClean="0"/>
              <a:t>bones</a:t>
            </a:r>
            <a:r>
              <a:rPr lang="sr-Latn-RS" dirty="0" smtClean="0"/>
              <a:t> </a:t>
            </a:r>
            <a:r>
              <a:rPr lang="sr-Latn-RS" dirty="0" err="1" smtClean="0"/>
              <a:t>tumors</a:t>
            </a:r>
            <a:r>
              <a:rPr lang="sr-Latn-RS" dirty="0" smtClean="0"/>
              <a:t>, </a:t>
            </a:r>
            <a:r>
              <a:rPr lang="sr-Latn-RS" dirty="0" err="1" smtClean="0"/>
              <a:t>rarely</a:t>
            </a:r>
            <a:r>
              <a:rPr lang="sr-Latn-RS" dirty="0" smtClean="0"/>
              <a:t> </a:t>
            </a:r>
            <a:r>
              <a:rPr lang="sr-Latn-RS" dirty="0" err="1" smtClean="0"/>
              <a:t>lerge</a:t>
            </a:r>
            <a:r>
              <a:rPr lang="sr-Latn-RS" dirty="0" smtClean="0"/>
              <a:t> </a:t>
            </a:r>
            <a:r>
              <a:rPr lang="sr-Latn-RS" dirty="0" err="1" smtClean="0"/>
              <a:t>abdominal</a:t>
            </a:r>
            <a:r>
              <a:rPr lang="sr-Latn-RS" dirty="0" smtClean="0"/>
              <a:t> </a:t>
            </a:r>
            <a:r>
              <a:rPr lang="sr-Latn-RS" dirty="0" err="1" smtClean="0"/>
              <a:t>tumors</a:t>
            </a:r>
            <a:r>
              <a:rPr lang="sr-Latn-RS" dirty="0" smtClean="0"/>
              <a:t>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1435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3538"/>
            <a:ext cx="3394471" cy="4525962"/>
          </a:xfr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38638"/>
            <a:ext cx="2880320" cy="452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44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and</a:t>
            </a:r>
            <a:r>
              <a:rPr lang="sr-Latn-RS" dirty="0" smtClean="0"/>
              <a:t> </a:t>
            </a:r>
            <a:r>
              <a:rPr lang="sr-Latn-RS" dirty="0" err="1" smtClean="0"/>
              <a:t>spleen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endParaRPr lang="sr-Latn-RS" dirty="0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520942"/>
            <a:ext cx="4762500" cy="3733800"/>
          </a:xfrm>
        </p:spPr>
      </p:pic>
      <p:sp>
        <p:nvSpPr>
          <p:cNvPr id="5" name="Strelica nadesno 4"/>
          <p:cNvSpPr/>
          <p:nvPr/>
        </p:nvSpPr>
        <p:spPr>
          <a:xfrm>
            <a:off x="766527" y="3741562"/>
            <a:ext cx="13681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6" name="Strelica nadole 5"/>
          <p:cNvSpPr/>
          <p:nvPr/>
        </p:nvSpPr>
        <p:spPr>
          <a:xfrm rot="5400000">
            <a:off x="6804248" y="3284984"/>
            <a:ext cx="288032" cy="1152128"/>
          </a:xfrm>
          <a:prstGeom prst="downArrow">
            <a:avLst/>
          </a:prstGeom>
          <a:solidFill>
            <a:srgbClr val="ECBEB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7" name="Okvir za tekst 6"/>
          <p:cNvSpPr txBox="1"/>
          <p:nvPr/>
        </p:nvSpPr>
        <p:spPr>
          <a:xfrm>
            <a:off x="453097" y="3275779"/>
            <a:ext cx="1685077" cy="369332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endParaRPr lang="sr-Latn-RS" dirty="0"/>
          </a:p>
        </p:txBody>
      </p:sp>
      <p:sp>
        <p:nvSpPr>
          <p:cNvPr id="8" name="Okvir za tekst 7"/>
          <p:cNvSpPr txBox="1"/>
          <p:nvPr/>
        </p:nvSpPr>
        <p:spPr>
          <a:xfrm>
            <a:off x="6948264" y="3275779"/>
            <a:ext cx="1903085" cy="369332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sr-Latn-RS" dirty="0" err="1" smtClean="0"/>
              <a:t>Spleen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endParaRPr lang="sr-Latn-RS" dirty="0"/>
          </a:p>
        </p:txBody>
      </p:sp>
      <p:sp>
        <p:nvSpPr>
          <p:cNvPr id="3" name="Slobodni oblik 2"/>
          <p:cNvSpPr/>
          <p:nvPr/>
        </p:nvSpPr>
        <p:spPr>
          <a:xfrm>
            <a:off x="4721609" y="3072483"/>
            <a:ext cx="1837850" cy="1577129"/>
          </a:xfrm>
          <a:custGeom>
            <a:avLst/>
            <a:gdLst>
              <a:gd name="connsiteX0" fmla="*/ 1425984 w 1837850"/>
              <a:gd name="connsiteY0" fmla="*/ 618287 h 1577129"/>
              <a:gd name="connsiteX1" fmla="*/ 1789666 w 1837850"/>
              <a:gd name="connsiteY1" fmla="*/ 514378 h 1577129"/>
              <a:gd name="connsiteX2" fmla="*/ 1716929 w 1837850"/>
              <a:gd name="connsiteY2" fmla="*/ 36396 h 1577129"/>
              <a:gd name="connsiteX3" fmla="*/ 729793 w 1837850"/>
              <a:gd name="connsiteY3" fmla="*/ 109132 h 1577129"/>
              <a:gd name="connsiteX4" fmla="*/ 43993 w 1837850"/>
              <a:gd name="connsiteY4" fmla="*/ 711805 h 1577129"/>
              <a:gd name="connsiteX5" fmla="*/ 147902 w 1837850"/>
              <a:gd name="connsiteY5" fmla="*/ 1428778 h 1577129"/>
              <a:gd name="connsiteX6" fmla="*/ 792138 w 1837850"/>
              <a:gd name="connsiteY6" fmla="*/ 1563860 h 1577129"/>
              <a:gd name="connsiteX7" fmla="*/ 1290902 w 1837850"/>
              <a:gd name="connsiteY7" fmla="*/ 1563860 h 1577129"/>
              <a:gd name="connsiteX8" fmla="*/ 1550675 w 1837850"/>
              <a:gd name="connsiteY8" fmla="*/ 1491123 h 1577129"/>
              <a:gd name="connsiteX9" fmla="*/ 1602629 w 1837850"/>
              <a:gd name="connsiteY9" fmla="*/ 1158614 h 1577129"/>
              <a:gd name="connsiteX10" fmla="*/ 1477938 w 1837850"/>
              <a:gd name="connsiteY10" fmla="*/ 867669 h 1577129"/>
              <a:gd name="connsiteX11" fmla="*/ 1488329 w 1837850"/>
              <a:gd name="connsiteY11" fmla="*/ 576723 h 1577129"/>
              <a:gd name="connsiteX12" fmla="*/ 1425984 w 1837850"/>
              <a:gd name="connsiteY12" fmla="*/ 618287 h 157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37850" h="1577129">
                <a:moveTo>
                  <a:pt x="1425984" y="618287"/>
                </a:moveTo>
                <a:cubicBezTo>
                  <a:pt x="1476207" y="607896"/>
                  <a:pt x="1741175" y="611360"/>
                  <a:pt x="1789666" y="514378"/>
                </a:cubicBezTo>
                <a:cubicBezTo>
                  <a:pt x="1838157" y="417396"/>
                  <a:pt x="1893574" y="103937"/>
                  <a:pt x="1716929" y="36396"/>
                </a:cubicBezTo>
                <a:cubicBezTo>
                  <a:pt x="1540284" y="-31145"/>
                  <a:pt x="1008616" y="-3436"/>
                  <a:pt x="729793" y="109132"/>
                </a:cubicBezTo>
                <a:cubicBezTo>
                  <a:pt x="450970" y="221700"/>
                  <a:pt x="140975" y="491864"/>
                  <a:pt x="43993" y="711805"/>
                </a:cubicBezTo>
                <a:cubicBezTo>
                  <a:pt x="-52989" y="931746"/>
                  <a:pt x="23211" y="1286769"/>
                  <a:pt x="147902" y="1428778"/>
                </a:cubicBezTo>
                <a:cubicBezTo>
                  <a:pt x="272593" y="1570787"/>
                  <a:pt x="601638" y="1541346"/>
                  <a:pt x="792138" y="1563860"/>
                </a:cubicBezTo>
                <a:cubicBezTo>
                  <a:pt x="982638" y="1586374"/>
                  <a:pt x="1164479" y="1575983"/>
                  <a:pt x="1290902" y="1563860"/>
                </a:cubicBezTo>
                <a:cubicBezTo>
                  <a:pt x="1417325" y="1551737"/>
                  <a:pt x="1498721" y="1558664"/>
                  <a:pt x="1550675" y="1491123"/>
                </a:cubicBezTo>
                <a:cubicBezTo>
                  <a:pt x="1602629" y="1423582"/>
                  <a:pt x="1614752" y="1262523"/>
                  <a:pt x="1602629" y="1158614"/>
                </a:cubicBezTo>
                <a:cubicBezTo>
                  <a:pt x="1590506" y="1054705"/>
                  <a:pt x="1496988" y="964651"/>
                  <a:pt x="1477938" y="867669"/>
                </a:cubicBezTo>
                <a:cubicBezTo>
                  <a:pt x="1458888" y="770687"/>
                  <a:pt x="1493524" y="620018"/>
                  <a:pt x="1488329" y="576723"/>
                </a:cubicBezTo>
                <a:cubicBezTo>
                  <a:pt x="1483134" y="533428"/>
                  <a:pt x="1375761" y="628678"/>
                  <a:pt x="1425984" y="618287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9" name="Slobodni oblik 8"/>
          <p:cNvSpPr/>
          <p:nvPr/>
        </p:nvSpPr>
        <p:spPr>
          <a:xfrm>
            <a:off x="2449345" y="3180088"/>
            <a:ext cx="1459510" cy="1251960"/>
          </a:xfrm>
          <a:custGeom>
            <a:avLst/>
            <a:gdLst>
              <a:gd name="connsiteX0" fmla="*/ 139800 w 1459510"/>
              <a:gd name="connsiteY0" fmla="*/ 405245 h 1251960"/>
              <a:gd name="connsiteX1" fmla="*/ 835991 w 1459510"/>
              <a:gd name="connsiteY1" fmla="*/ 0 h 1251960"/>
              <a:gd name="connsiteX2" fmla="*/ 835991 w 1459510"/>
              <a:gd name="connsiteY2" fmla="*/ 0 h 1251960"/>
              <a:gd name="connsiteX3" fmla="*/ 1324364 w 1459510"/>
              <a:gd name="connsiteY3" fmla="*/ 270163 h 1251960"/>
              <a:gd name="connsiteX4" fmla="*/ 1459446 w 1459510"/>
              <a:gd name="connsiteY4" fmla="*/ 748145 h 1251960"/>
              <a:gd name="connsiteX5" fmla="*/ 1313973 w 1459510"/>
              <a:gd name="connsiteY5" fmla="*/ 1153391 h 1251960"/>
              <a:gd name="connsiteX6" fmla="*/ 960682 w 1459510"/>
              <a:gd name="connsiteY6" fmla="*/ 1246909 h 1251960"/>
              <a:gd name="connsiteX7" fmla="*/ 597000 w 1459510"/>
              <a:gd name="connsiteY7" fmla="*/ 1215736 h 1251960"/>
              <a:gd name="connsiteX8" fmla="*/ 108628 w 1459510"/>
              <a:gd name="connsiteY8" fmla="*/ 1018309 h 1251960"/>
              <a:gd name="connsiteX9" fmla="*/ 15109 w 1459510"/>
              <a:gd name="connsiteY9" fmla="*/ 716972 h 1251960"/>
              <a:gd name="connsiteX10" fmla="*/ 15109 w 1459510"/>
              <a:gd name="connsiteY10" fmla="*/ 467591 h 1251960"/>
              <a:gd name="connsiteX11" fmla="*/ 139800 w 1459510"/>
              <a:gd name="connsiteY11" fmla="*/ 405245 h 125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59510" h="1251960">
                <a:moveTo>
                  <a:pt x="139800" y="405245"/>
                </a:moveTo>
                <a:lnTo>
                  <a:pt x="835991" y="0"/>
                </a:lnTo>
                <a:lnTo>
                  <a:pt x="835991" y="0"/>
                </a:lnTo>
                <a:cubicBezTo>
                  <a:pt x="917386" y="45027"/>
                  <a:pt x="1220455" y="145472"/>
                  <a:pt x="1324364" y="270163"/>
                </a:cubicBezTo>
                <a:cubicBezTo>
                  <a:pt x="1428273" y="394854"/>
                  <a:pt x="1461178" y="600940"/>
                  <a:pt x="1459446" y="748145"/>
                </a:cubicBezTo>
                <a:cubicBezTo>
                  <a:pt x="1457714" y="895350"/>
                  <a:pt x="1397100" y="1070264"/>
                  <a:pt x="1313973" y="1153391"/>
                </a:cubicBezTo>
                <a:cubicBezTo>
                  <a:pt x="1230846" y="1236518"/>
                  <a:pt x="1080178" y="1236518"/>
                  <a:pt x="960682" y="1246909"/>
                </a:cubicBezTo>
                <a:cubicBezTo>
                  <a:pt x="841187" y="1257300"/>
                  <a:pt x="739009" y="1253836"/>
                  <a:pt x="597000" y="1215736"/>
                </a:cubicBezTo>
                <a:cubicBezTo>
                  <a:pt x="454991" y="1177636"/>
                  <a:pt x="205610" y="1101436"/>
                  <a:pt x="108628" y="1018309"/>
                </a:cubicBezTo>
                <a:cubicBezTo>
                  <a:pt x="11646" y="935182"/>
                  <a:pt x="30695" y="808758"/>
                  <a:pt x="15109" y="716972"/>
                </a:cubicBezTo>
                <a:cubicBezTo>
                  <a:pt x="-477" y="625186"/>
                  <a:pt x="-9137" y="523009"/>
                  <a:pt x="15109" y="467591"/>
                </a:cubicBezTo>
                <a:cubicBezTo>
                  <a:pt x="39354" y="412173"/>
                  <a:pt x="99968" y="398318"/>
                  <a:pt x="139800" y="405245"/>
                </a:cubicBezTo>
                <a:close/>
              </a:path>
            </a:pathLst>
          </a:cu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1981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r>
              <a:rPr lang="sr-Latn-RS" dirty="0" smtClean="0"/>
              <a:t> </a:t>
            </a:r>
            <a:r>
              <a:rPr lang="sr-Latn-RS" dirty="0" err="1" smtClean="0"/>
              <a:t>methods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Bimanual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palpation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smtClean="0"/>
              <a:t>(patient is </a:t>
            </a:r>
            <a:r>
              <a:rPr lang="sr-Latn-RS" dirty="0" err="1" smtClean="0"/>
              <a:t>lying</a:t>
            </a:r>
            <a:r>
              <a:rPr lang="sr-Latn-RS" dirty="0" smtClean="0"/>
              <a:t> on </a:t>
            </a:r>
            <a:r>
              <a:rPr lang="sr-Latn-RS" dirty="0" err="1" smtClean="0"/>
              <a:t>his</a:t>
            </a:r>
            <a:r>
              <a:rPr lang="sr-Latn-RS" dirty="0" smtClean="0"/>
              <a:t> </a:t>
            </a:r>
            <a:r>
              <a:rPr lang="sr-Latn-RS" dirty="0" err="1" smtClean="0"/>
              <a:t>back</a:t>
            </a:r>
            <a:r>
              <a:rPr lang="sr-Latn-RS" dirty="0" smtClean="0"/>
              <a:t>)</a:t>
            </a:r>
          </a:p>
          <a:p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Palpation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one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hand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smtClean="0"/>
              <a:t>(</a:t>
            </a:r>
            <a:r>
              <a:rPr lang="sr-Latn-RS" dirty="0"/>
              <a:t>patient is </a:t>
            </a:r>
            <a:r>
              <a:rPr lang="sr-Latn-RS" dirty="0" err="1"/>
              <a:t>lying</a:t>
            </a:r>
            <a:r>
              <a:rPr lang="sr-Latn-RS" dirty="0"/>
              <a:t> on </a:t>
            </a:r>
            <a:r>
              <a:rPr lang="sr-Latn-RS" dirty="0" err="1"/>
              <a:t>his</a:t>
            </a:r>
            <a:r>
              <a:rPr lang="sr-Latn-RS" dirty="0"/>
              <a:t> </a:t>
            </a:r>
            <a:r>
              <a:rPr lang="sr-Latn-RS" dirty="0" err="1" smtClean="0"/>
              <a:t>back</a:t>
            </a:r>
            <a:r>
              <a:rPr lang="sr-Latn-RS" dirty="0" smtClean="0"/>
              <a:t>)</a:t>
            </a:r>
          </a:p>
          <a:p>
            <a:r>
              <a:rPr lang="sr-Latn-RS" dirty="0" err="1" smtClean="0"/>
              <a:t>Palpation</a:t>
            </a:r>
            <a:r>
              <a:rPr lang="sr-Latn-RS" dirty="0" smtClean="0"/>
              <a:t> </a:t>
            </a:r>
            <a:r>
              <a:rPr lang="sr-Latn-RS" dirty="0" err="1" smtClean="0"/>
              <a:t>with</a:t>
            </a:r>
            <a:r>
              <a:rPr lang="sr-Latn-RS" dirty="0" smtClean="0"/>
              <a:t> one </a:t>
            </a:r>
            <a:r>
              <a:rPr lang="sr-Latn-RS" dirty="0" err="1" smtClean="0"/>
              <a:t>hand</a:t>
            </a:r>
            <a:r>
              <a:rPr lang="sr-Latn-RS" dirty="0" smtClean="0"/>
              <a:t> (patient </a:t>
            </a:r>
            <a:r>
              <a:rPr lang="sr-Latn-RS" dirty="0"/>
              <a:t>is </a:t>
            </a:r>
            <a:r>
              <a:rPr lang="sr-Latn-RS" dirty="0" err="1"/>
              <a:t>lying</a:t>
            </a:r>
            <a:r>
              <a:rPr lang="sr-Latn-RS" dirty="0"/>
              <a:t> on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left</a:t>
            </a:r>
            <a:r>
              <a:rPr lang="sr-Latn-RS" dirty="0" smtClean="0"/>
              <a:t> side)</a:t>
            </a:r>
          </a:p>
          <a:p>
            <a:pPr marL="0" indent="0">
              <a:buNone/>
            </a:pPr>
            <a:r>
              <a:rPr lang="sr-Latn-RS" dirty="0" smtClean="0"/>
              <a:t>* Note – </a:t>
            </a:r>
            <a:r>
              <a:rPr lang="sr-Latn-RS" dirty="0" err="1" smtClean="0"/>
              <a:t>you</a:t>
            </a:r>
            <a:r>
              <a:rPr lang="sr-Latn-RS" dirty="0" smtClean="0"/>
              <a:t> are </a:t>
            </a:r>
            <a:r>
              <a:rPr lang="sr-Latn-RS" dirty="0" err="1" smtClean="0"/>
              <a:t>always</a:t>
            </a:r>
            <a:r>
              <a:rPr lang="sr-Latn-RS" dirty="0" smtClean="0"/>
              <a:t> </a:t>
            </a:r>
            <a:r>
              <a:rPr lang="sr-Latn-RS" dirty="0" err="1" smtClean="0"/>
              <a:t>standing</a:t>
            </a:r>
            <a:r>
              <a:rPr lang="sr-Latn-RS" dirty="0" smtClean="0"/>
              <a:t> on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right</a:t>
            </a:r>
            <a:r>
              <a:rPr lang="sr-Latn-RS" dirty="0" smtClean="0"/>
              <a:t> side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the</a:t>
            </a:r>
            <a:r>
              <a:rPr lang="sr-Latn-RS" dirty="0" smtClean="0"/>
              <a:t> patient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7095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Spleen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r>
              <a:rPr lang="sr-Latn-RS" dirty="0" smtClean="0"/>
              <a:t> </a:t>
            </a:r>
            <a:r>
              <a:rPr lang="sr-Latn-RS" dirty="0" err="1" smtClean="0"/>
              <a:t>methods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Bimanual </a:t>
            </a:r>
            <a:r>
              <a:rPr lang="sr-Latn-RS" dirty="0" err="1">
                <a:solidFill>
                  <a:schemeClr val="accent1">
                    <a:lumMod val="50000"/>
                  </a:schemeClr>
                </a:solidFill>
              </a:rPr>
              <a:t>palpation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/>
              <a:t>(patient is </a:t>
            </a:r>
            <a:r>
              <a:rPr lang="sr-Latn-RS" dirty="0" err="1"/>
              <a:t>lying</a:t>
            </a:r>
            <a:r>
              <a:rPr lang="sr-Latn-RS" dirty="0"/>
              <a:t> on </a:t>
            </a:r>
            <a:r>
              <a:rPr lang="sr-Latn-RS" dirty="0" err="1"/>
              <a:t>his</a:t>
            </a:r>
            <a:r>
              <a:rPr lang="sr-Latn-RS" dirty="0"/>
              <a:t> </a:t>
            </a:r>
            <a:r>
              <a:rPr lang="sr-Latn-RS" dirty="0" err="1"/>
              <a:t>back</a:t>
            </a:r>
            <a:r>
              <a:rPr lang="sr-Latn-RS" dirty="0"/>
              <a:t>)</a:t>
            </a:r>
          </a:p>
          <a:p>
            <a:r>
              <a:rPr lang="sr-Latn-RS" dirty="0" err="1">
                <a:solidFill>
                  <a:schemeClr val="accent1">
                    <a:lumMod val="50000"/>
                  </a:schemeClr>
                </a:solidFill>
              </a:rPr>
              <a:t>Palpation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 one </a:t>
            </a:r>
            <a:r>
              <a:rPr lang="sr-Latn-RS" dirty="0" err="1">
                <a:solidFill>
                  <a:schemeClr val="accent1">
                    <a:lumMod val="50000"/>
                  </a:schemeClr>
                </a:solidFill>
              </a:rPr>
              <a:t>hand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/>
              <a:t>(patient is </a:t>
            </a:r>
            <a:r>
              <a:rPr lang="sr-Latn-RS" dirty="0" err="1"/>
              <a:t>lying</a:t>
            </a:r>
            <a:r>
              <a:rPr lang="sr-Latn-RS" dirty="0"/>
              <a:t> on </a:t>
            </a:r>
            <a:r>
              <a:rPr lang="sr-Latn-RS" dirty="0" err="1"/>
              <a:t>his</a:t>
            </a:r>
            <a:r>
              <a:rPr lang="sr-Latn-RS" dirty="0"/>
              <a:t> </a:t>
            </a:r>
            <a:r>
              <a:rPr lang="sr-Latn-RS" dirty="0" err="1"/>
              <a:t>back</a:t>
            </a:r>
            <a:r>
              <a:rPr lang="sr-Latn-RS" dirty="0"/>
              <a:t>)</a:t>
            </a:r>
          </a:p>
          <a:p>
            <a:r>
              <a:rPr lang="sr-Latn-RS" dirty="0" err="1"/>
              <a:t>Palpation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one </a:t>
            </a:r>
            <a:r>
              <a:rPr lang="sr-Latn-RS" dirty="0" err="1"/>
              <a:t>hand</a:t>
            </a:r>
            <a:r>
              <a:rPr lang="sr-Latn-RS" dirty="0"/>
              <a:t> (patient is </a:t>
            </a:r>
            <a:r>
              <a:rPr lang="sr-Latn-RS" dirty="0" err="1"/>
              <a:t>lying</a:t>
            </a:r>
            <a:r>
              <a:rPr lang="sr-Latn-RS" dirty="0"/>
              <a:t> on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 smtClean="0"/>
              <a:t>right</a:t>
            </a:r>
            <a:r>
              <a:rPr lang="sr-Latn-RS" dirty="0" smtClean="0"/>
              <a:t> </a:t>
            </a:r>
            <a:r>
              <a:rPr lang="sr-Latn-RS" dirty="0"/>
              <a:t>side)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8440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1728192"/>
          </a:xfrm>
        </p:spPr>
        <p:txBody>
          <a:bodyPr/>
          <a:lstStyle/>
          <a:p>
            <a:pPr marL="0" indent="0">
              <a:buNone/>
            </a:pPr>
            <a:r>
              <a:rPr lang="sr-Latn-RS" dirty="0" err="1" smtClean="0"/>
              <a:t>Palpation</a:t>
            </a:r>
            <a:endParaRPr lang="sr-Latn-RS" dirty="0" smtClean="0"/>
          </a:p>
          <a:p>
            <a:pPr marL="0" indent="0">
              <a:buNone/>
            </a:pPr>
            <a:r>
              <a:rPr lang="sr-Latn-RS" dirty="0" err="1" smtClean="0"/>
              <a:t>Percussion</a:t>
            </a:r>
            <a:endParaRPr lang="sr-Latn-RS" dirty="0" smtClean="0"/>
          </a:p>
          <a:p>
            <a:pPr marL="0" indent="0">
              <a:buNone/>
            </a:pPr>
            <a:r>
              <a:rPr lang="sr-Latn-RS" dirty="0" err="1" smtClean="0"/>
              <a:t>Auscultation</a:t>
            </a:r>
            <a:endParaRPr lang="sr-Latn-RS" dirty="0" smtClean="0"/>
          </a:p>
          <a:p>
            <a:pPr marL="0" indent="0">
              <a:buNone/>
            </a:pPr>
            <a:r>
              <a:rPr lang="sr-Latn-RS" dirty="0" err="1" smtClean="0"/>
              <a:t>Specific</a:t>
            </a:r>
            <a:r>
              <a:rPr lang="sr-Latn-RS" dirty="0" smtClean="0"/>
              <a:t> </a:t>
            </a:r>
            <a:r>
              <a:rPr lang="sr-Latn-RS" dirty="0" err="1" smtClean="0"/>
              <a:t>syndromes</a:t>
            </a:r>
            <a:endParaRPr lang="sr-Latn-RS" dirty="0" smtClean="0"/>
          </a:p>
          <a:p>
            <a:pPr marL="0" indent="0">
              <a:buNone/>
            </a:pPr>
            <a:r>
              <a:rPr lang="sr-Latn-RS" dirty="0" smtClean="0"/>
              <a:t>Additional </a:t>
            </a:r>
            <a:r>
              <a:rPr lang="sr-Latn-RS" dirty="0" err="1" smtClean="0"/>
              <a:t>diagnostic</a:t>
            </a:r>
            <a:r>
              <a:rPr lang="sr-Latn-RS" dirty="0" smtClean="0"/>
              <a:t> </a:t>
            </a:r>
            <a:r>
              <a:rPr lang="sr-Latn-RS" dirty="0" err="1" smtClean="0"/>
              <a:t>procedures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21360"/>
    </mc:Choice>
    <mc:Fallback xmlns="">
      <p:transition spd="slow" advTm="2136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143000"/>
          </a:xfrm>
        </p:spPr>
        <p:txBody>
          <a:bodyPr/>
          <a:lstStyle/>
          <a:p>
            <a:r>
              <a:rPr lang="sr-Latn-RS" sz="3200" dirty="0" err="1" smtClean="0"/>
              <a:t>Qualities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that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need</a:t>
            </a:r>
            <a:r>
              <a:rPr lang="sr-Latn-RS" sz="3200" dirty="0" smtClean="0"/>
              <a:t> to be </a:t>
            </a:r>
            <a:r>
              <a:rPr lang="sr-Latn-RS" sz="3200" dirty="0" err="1" smtClean="0"/>
              <a:t>documented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when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performing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palpation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of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liver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and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spleen</a:t>
            </a:r>
            <a:r>
              <a:rPr lang="sr-Latn-RS" sz="3200" dirty="0" smtClean="0"/>
              <a:t> </a:t>
            </a:r>
            <a:endParaRPr lang="sr-Latn-RS" sz="3200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320654"/>
          </a:xfrm>
        </p:spPr>
        <p:txBody>
          <a:bodyPr/>
          <a:lstStyle/>
          <a:p>
            <a:r>
              <a:rPr lang="sr-Latn-RS" dirty="0" err="1" smtClean="0"/>
              <a:t>Palpable</a:t>
            </a:r>
            <a:r>
              <a:rPr lang="sr-Latn-RS" dirty="0" smtClean="0"/>
              <a:t> </a:t>
            </a:r>
            <a:r>
              <a:rPr lang="sr-Latn-RS" dirty="0" err="1" smtClean="0"/>
              <a:t>or</a:t>
            </a:r>
            <a:r>
              <a:rPr lang="sr-Latn-RS" dirty="0" smtClean="0"/>
              <a:t> </a:t>
            </a:r>
            <a:r>
              <a:rPr lang="sr-Latn-RS" dirty="0" err="1" smtClean="0"/>
              <a:t>not</a:t>
            </a:r>
            <a:endParaRPr lang="sr-Latn-RS" dirty="0" smtClean="0"/>
          </a:p>
          <a:p>
            <a:r>
              <a:rPr lang="sr-Latn-RS" dirty="0" err="1" smtClean="0"/>
              <a:t>If</a:t>
            </a:r>
            <a:r>
              <a:rPr lang="sr-Latn-RS" dirty="0" smtClean="0"/>
              <a:t> </a:t>
            </a:r>
            <a:r>
              <a:rPr lang="sr-Latn-RS" dirty="0" err="1" smtClean="0"/>
              <a:t>palpable</a:t>
            </a:r>
            <a:r>
              <a:rPr lang="sr-Latn-RS" dirty="0" smtClean="0"/>
              <a:t> </a:t>
            </a:r>
            <a:r>
              <a:rPr lang="sr-Latn-RS" dirty="0" err="1" smtClean="0"/>
              <a:t>what</a:t>
            </a:r>
            <a:r>
              <a:rPr lang="sr-Latn-RS" dirty="0" smtClean="0"/>
              <a:t> is </a:t>
            </a:r>
            <a:r>
              <a:rPr lang="sr-Latn-RS" dirty="0" err="1" smtClean="0"/>
              <a:t>the</a:t>
            </a:r>
            <a:r>
              <a:rPr lang="sr-Latn-RS" dirty="0" smtClean="0"/>
              <a:t> distance from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rib</a:t>
            </a:r>
            <a:r>
              <a:rPr lang="sr-Latn-RS" dirty="0" smtClean="0"/>
              <a:t> </a:t>
            </a:r>
            <a:r>
              <a:rPr lang="sr-Latn-RS" dirty="0" err="1" smtClean="0"/>
              <a:t>edge</a:t>
            </a:r>
            <a:r>
              <a:rPr lang="sr-Latn-RS" dirty="0" smtClean="0"/>
              <a:t>? (</a:t>
            </a:r>
            <a:r>
              <a:rPr lang="sr-Latn-RS" dirty="0" err="1" smtClean="0"/>
              <a:t>counted</a:t>
            </a:r>
            <a:r>
              <a:rPr lang="sr-Latn-RS" dirty="0" smtClean="0"/>
              <a:t> in cm)</a:t>
            </a:r>
          </a:p>
          <a:p>
            <a:r>
              <a:rPr lang="sr-Latn-RS" dirty="0" err="1" smtClean="0"/>
              <a:t>What</a:t>
            </a:r>
            <a:r>
              <a:rPr lang="sr-Latn-RS" dirty="0" smtClean="0"/>
              <a:t> is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or</a:t>
            </a:r>
            <a:r>
              <a:rPr lang="sr-Latn-RS" dirty="0" smtClean="0"/>
              <a:t> </a:t>
            </a:r>
            <a:r>
              <a:rPr lang="sr-Latn-RS" dirty="0" err="1" smtClean="0"/>
              <a:t>spleen</a:t>
            </a:r>
            <a:r>
              <a:rPr lang="sr-Latn-RS" dirty="0" smtClean="0"/>
              <a:t> </a:t>
            </a:r>
            <a:r>
              <a:rPr lang="sr-Latn-RS" dirty="0" err="1" smtClean="0"/>
              <a:t>surface</a:t>
            </a:r>
            <a:r>
              <a:rPr lang="sr-Latn-RS" dirty="0" smtClean="0"/>
              <a:t> </a:t>
            </a:r>
            <a:r>
              <a:rPr lang="sr-Latn-RS" dirty="0" err="1" smtClean="0"/>
              <a:t>quality</a:t>
            </a:r>
            <a:r>
              <a:rPr lang="sr-Latn-RS" dirty="0" smtClean="0"/>
              <a:t>? (</a:t>
            </a:r>
            <a:r>
              <a:rPr lang="sr-Latn-RS" dirty="0" err="1" smtClean="0"/>
              <a:t>smooth,granular</a:t>
            </a:r>
            <a:r>
              <a:rPr lang="sr-Latn-RS" dirty="0" smtClean="0"/>
              <a:t>)</a:t>
            </a:r>
          </a:p>
          <a:p>
            <a:r>
              <a:rPr lang="sr-Latn-RS" dirty="0" smtClean="0"/>
              <a:t>Is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r>
              <a:rPr lang="sr-Latn-RS" dirty="0" smtClean="0"/>
              <a:t> </a:t>
            </a:r>
            <a:r>
              <a:rPr lang="sr-Latn-RS" dirty="0" err="1" smtClean="0"/>
              <a:t>painful</a:t>
            </a:r>
            <a:r>
              <a:rPr lang="sr-Latn-RS" dirty="0" smtClean="0"/>
              <a:t>?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9097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200" dirty="0" err="1" smtClean="0"/>
              <a:t>Normal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finding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can</a:t>
            </a:r>
            <a:r>
              <a:rPr lang="sr-Latn-RS" sz="3200" dirty="0" smtClean="0"/>
              <a:t> be </a:t>
            </a:r>
            <a:r>
              <a:rPr lang="sr-Latn-RS" sz="3200" dirty="0" err="1" smtClean="0"/>
              <a:t>documented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like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this</a:t>
            </a:r>
            <a:r>
              <a:rPr lang="sr-Latn-RS" sz="3200" dirty="0" smtClean="0"/>
              <a:t>: </a:t>
            </a:r>
            <a:endParaRPr lang="sr-Latn-RS" sz="3200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edge</a:t>
            </a:r>
            <a:r>
              <a:rPr lang="sr-Latn-RS" dirty="0" smtClean="0"/>
              <a:t> is </a:t>
            </a:r>
            <a:r>
              <a:rPr lang="sr-Latn-RS" dirty="0" err="1" smtClean="0"/>
              <a:t>palpable</a:t>
            </a:r>
            <a:r>
              <a:rPr lang="sr-Latn-RS" dirty="0" smtClean="0"/>
              <a:t> on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left</a:t>
            </a:r>
            <a:r>
              <a:rPr lang="sr-Latn-RS" dirty="0" smtClean="0"/>
              <a:t> </a:t>
            </a:r>
            <a:r>
              <a:rPr lang="sr-Latn-RS" dirty="0" err="1" smtClean="0"/>
              <a:t>rib</a:t>
            </a:r>
            <a:r>
              <a:rPr lang="sr-Latn-RS" dirty="0" smtClean="0"/>
              <a:t> </a:t>
            </a:r>
            <a:r>
              <a:rPr lang="sr-Latn-RS" dirty="0" err="1" smtClean="0"/>
              <a:t>egde</a:t>
            </a:r>
            <a:r>
              <a:rPr lang="sr-Latn-RS" dirty="0" smtClean="0"/>
              <a:t>, </a:t>
            </a:r>
            <a:r>
              <a:rPr lang="sr-Latn-RS" dirty="0" err="1" smtClean="0"/>
              <a:t>while</a:t>
            </a:r>
            <a:r>
              <a:rPr lang="sr-Latn-RS" dirty="0" smtClean="0"/>
              <a:t> </a:t>
            </a:r>
            <a:r>
              <a:rPr lang="sr-Latn-RS" dirty="0" err="1" smtClean="0"/>
              <a:t>spleen</a:t>
            </a:r>
            <a:r>
              <a:rPr lang="sr-Latn-RS" dirty="0" smtClean="0"/>
              <a:t> is </a:t>
            </a:r>
            <a:r>
              <a:rPr lang="sr-Latn-RS" dirty="0" err="1" smtClean="0"/>
              <a:t>not</a:t>
            </a:r>
            <a:r>
              <a:rPr lang="sr-Latn-RS" dirty="0" smtClean="0"/>
              <a:t> </a:t>
            </a:r>
            <a:r>
              <a:rPr lang="sr-Latn-RS" dirty="0" err="1" smtClean="0"/>
              <a:t>available</a:t>
            </a:r>
            <a:r>
              <a:rPr lang="sr-Latn-RS" dirty="0" smtClean="0"/>
              <a:t> </a:t>
            </a:r>
            <a:r>
              <a:rPr lang="sr-Latn-RS" dirty="0" err="1" smtClean="0"/>
              <a:t>for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r>
              <a:rPr lang="en-US" dirty="0" smtClean="0"/>
              <a:t>”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6325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200" dirty="0" err="1" smtClean="0"/>
              <a:t>Example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of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pathological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finding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can</a:t>
            </a:r>
            <a:r>
              <a:rPr lang="sr-Latn-RS" sz="3200" dirty="0" smtClean="0"/>
              <a:t> be </a:t>
            </a:r>
            <a:r>
              <a:rPr lang="sr-Latn-RS" sz="3200" dirty="0" err="1" smtClean="0"/>
              <a:t>documented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like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this</a:t>
            </a:r>
            <a:r>
              <a:rPr lang="sr-Latn-RS" sz="3200" dirty="0" smtClean="0"/>
              <a:t>: </a:t>
            </a:r>
            <a:endParaRPr lang="sr-Latn-RS" sz="3200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23528" y="2492896"/>
            <a:ext cx="8229600" cy="3960440"/>
          </a:xfrm>
        </p:spPr>
        <p:txBody>
          <a:bodyPr/>
          <a:lstStyle/>
          <a:p>
            <a:r>
              <a:rPr lang="en-US" sz="2800" dirty="0" smtClean="0"/>
              <a:t>“</a:t>
            </a:r>
            <a:r>
              <a:rPr lang="sr-Latn-RS" sz="2800" dirty="0" err="1" smtClean="0"/>
              <a:t>Liver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edge</a:t>
            </a:r>
            <a:r>
              <a:rPr lang="sr-Latn-RS" sz="2800" dirty="0" smtClean="0"/>
              <a:t> is </a:t>
            </a:r>
            <a:r>
              <a:rPr lang="sr-Latn-RS" sz="2800" dirty="0" err="1" smtClean="0"/>
              <a:t>palpable</a:t>
            </a:r>
            <a:r>
              <a:rPr lang="sr-Latn-RS" sz="2800" dirty="0" smtClean="0"/>
              <a:t> 2cm </a:t>
            </a:r>
            <a:r>
              <a:rPr lang="sr-Latn-RS" sz="2800" dirty="0" err="1" smtClean="0"/>
              <a:t>over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the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right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rib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edge</a:t>
            </a:r>
            <a:r>
              <a:rPr lang="sr-Latn-RS" sz="2800" dirty="0" smtClean="0"/>
              <a:t>, </a:t>
            </a:r>
            <a:r>
              <a:rPr lang="sr-Latn-RS" sz="2800" dirty="0" err="1" smtClean="0"/>
              <a:t>smooth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surface</a:t>
            </a:r>
            <a:r>
              <a:rPr lang="sr-Latn-RS" sz="2800" dirty="0" smtClean="0"/>
              <a:t>, </a:t>
            </a:r>
            <a:r>
              <a:rPr lang="sr-Latn-RS" sz="2800" dirty="0" err="1" smtClean="0"/>
              <a:t>painless</a:t>
            </a:r>
            <a:r>
              <a:rPr lang="sr-Latn-RS" sz="2800" dirty="0" smtClean="0"/>
              <a:t>. </a:t>
            </a:r>
            <a:r>
              <a:rPr lang="sr-Latn-RS" sz="2800" dirty="0" err="1" smtClean="0"/>
              <a:t>Spleen</a:t>
            </a:r>
            <a:r>
              <a:rPr lang="sr-Latn-RS" sz="2800" dirty="0" smtClean="0"/>
              <a:t> is </a:t>
            </a:r>
            <a:r>
              <a:rPr lang="sr-Latn-RS" sz="2800" dirty="0" err="1" smtClean="0"/>
              <a:t>palpable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about</a:t>
            </a:r>
            <a:r>
              <a:rPr lang="sr-Latn-RS" sz="2800" dirty="0" smtClean="0"/>
              <a:t> 10cm </a:t>
            </a:r>
            <a:r>
              <a:rPr lang="sr-Latn-RS" sz="2800" dirty="0" err="1" smtClean="0"/>
              <a:t>below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left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rib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edge</a:t>
            </a:r>
            <a:r>
              <a:rPr lang="sr-Latn-RS" sz="2800" dirty="0" smtClean="0"/>
              <a:t>. </a:t>
            </a:r>
            <a:r>
              <a:rPr lang="sr-Latn-RS" sz="2800" dirty="0" err="1" smtClean="0"/>
              <a:t>Its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surface</a:t>
            </a:r>
            <a:r>
              <a:rPr lang="sr-Latn-RS" sz="2800" dirty="0" smtClean="0"/>
              <a:t> is </a:t>
            </a:r>
            <a:r>
              <a:rPr lang="sr-Latn-RS" sz="2800" dirty="0" err="1" smtClean="0"/>
              <a:t>smooth</a:t>
            </a:r>
            <a:r>
              <a:rPr lang="sr-Latn-RS" sz="2800" dirty="0" smtClean="0"/>
              <a:t>, </a:t>
            </a:r>
            <a:r>
              <a:rPr lang="sr-Latn-RS" sz="2800" dirty="0" err="1" smtClean="0"/>
              <a:t>and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it</a:t>
            </a:r>
            <a:r>
              <a:rPr lang="sr-Latn-RS" sz="2800" dirty="0" smtClean="0"/>
              <a:t> is </a:t>
            </a:r>
            <a:r>
              <a:rPr lang="sr-Latn-RS" sz="2800" dirty="0" err="1" smtClean="0"/>
              <a:t>not</a:t>
            </a:r>
            <a:r>
              <a:rPr lang="sr-Latn-RS" sz="2800" dirty="0" smtClean="0"/>
              <a:t> </a:t>
            </a:r>
            <a:r>
              <a:rPr lang="sr-Latn-RS" sz="2800" dirty="0" err="1" smtClean="0"/>
              <a:t>painful</a:t>
            </a:r>
            <a:r>
              <a:rPr lang="sr-Latn-RS" sz="2800" dirty="0" smtClean="0"/>
              <a:t>. </a:t>
            </a:r>
            <a:r>
              <a:rPr lang="en-US" sz="2800" dirty="0" smtClean="0"/>
              <a:t>”</a:t>
            </a:r>
            <a:endParaRPr lang="sr-Latn-RS" sz="2800" dirty="0"/>
          </a:p>
        </p:txBody>
      </p:sp>
    </p:spTree>
    <p:extLst>
      <p:ext uri="{BB962C8B-B14F-4D97-AF65-F5344CB8AC3E}">
        <p14:creationId xmlns:p14="http://schemas.microsoft.com/office/powerpoint/2010/main" val="20054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Percussion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In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investigation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hematological</a:t>
            </a:r>
            <a:r>
              <a:rPr lang="sr-Latn-RS" dirty="0" smtClean="0"/>
              <a:t> </a:t>
            </a:r>
            <a:r>
              <a:rPr lang="sr-Latn-RS" dirty="0" err="1" smtClean="0"/>
              <a:t>system</a:t>
            </a:r>
            <a:r>
              <a:rPr lang="sr-Latn-RS" dirty="0" smtClean="0"/>
              <a:t>, </a:t>
            </a:r>
            <a:r>
              <a:rPr lang="sr-Latn-RS" dirty="0" err="1" smtClean="0"/>
              <a:t>percussion</a:t>
            </a:r>
            <a:r>
              <a:rPr lang="sr-Latn-RS" dirty="0" smtClean="0"/>
              <a:t> is </a:t>
            </a:r>
            <a:r>
              <a:rPr lang="sr-Latn-RS" dirty="0" err="1" smtClean="0"/>
              <a:t>rarely</a:t>
            </a:r>
            <a:r>
              <a:rPr lang="sr-Latn-RS" dirty="0" smtClean="0"/>
              <a:t> </a:t>
            </a:r>
            <a:r>
              <a:rPr lang="sr-Latn-RS" dirty="0" err="1" smtClean="0"/>
              <a:t>used</a:t>
            </a:r>
            <a:r>
              <a:rPr lang="sr-Latn-RS" dirty="0" smtClean="0"/>
              <a:t>. </a:t>
            </a:r>
            <a:r>
              <a:rPr lang="sr-Latn-RS" dirty="0" err="1" smtClean="0"/>
              <a:t>Its</a:t>
            </a:r>
            <a:r>
              <a:rPr lang="sr-Latn-RS" dirty="0" smtClean="0"/>
              <a:t> </a:t>
            </a:r>
            <a:r>
              <a:rPr lang="sr-Latn-RS" dirty="0" err="1" smtClean="0"/>
              <a:t>use</a:t>
            </a:r>
            <a:r>
              <a:rPr lang="sr-Latn-RS" dirty="0" smtClean="0"/>
              <a:t> </a:t>
            </a:r>
            <a:r>
              <a:rPr lang="sr-Latn-RS" dirty="0" err="1" smtClean="0"/>
              <a:t>ussualy</a:t>
            </a:r>
            <a:r>
              <a:rPr lang="sr-Latn-RS" dirty="0" smtClean="0"/>
              <a:t> </a:t>
            </a:r>
            <a:r>
              <a:rPr lang="sr-Latn-RS" dirty="0" err="1" smtClean="0"/>
              <a:t>confers</a:t>
            </a:r>
            <a:r>
              <a:rPr lang="sr-Latn-RS" dirty="0" smtClean="0"/>
              <a:t> to </a:t>
            </a:r>
            <a:r>
              <a:rPr lang="sr-Latn-RS" dirty="0" err="1" smtClean="0"/>
              <a:t>determine</a:t>
            </a:r>
            <a:r>
              <a:rPr lang="sr-Latn-RS" dirty="0" smtClean="0"/>
              <a:t> </a:t>
            </a:r>
            <a:r>
              <a:rPr lang="sr-Latn-RS" dirty="0" err="1" smtClean="0"/>
              <a:t>size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and</a:t>
            </a:r>
            <a:r>
              <a:rPr lang="sr-Latn-RS" dirty="0" smtClean="0"/>
              <a:t>/</a:t>
            </a:r>
            <a:r>
              <a:rPr lang="sr-Latn-RS" dirty="0" err="1" smtClean="0"/>
              <a:t>or</a:t>
            </a:r>
            <a:r>
              <a:rPr lang="sr-Latn-RS" dirty="0" smtClean="0"/>
              <a:t> </a:t>
            </a:r>
            <a:r>
              <a:rPr lang="sr-Latn-RS" dirty="0" err="1" smtClean="0"/>
              <a:t>spleen</a:t>
            </a:r>
            <a:r>
              <a:rPr lang="sr-Latn-RS" dirty="0" smtClean="0"/>
              <a:t>.</a:t>
            </a:r>
          </a:p>
          <a:p>
            <a:r>
              <a:rPr lang="sr-Latn-RS" dirty="0" err="1" smtClean="0"/>
              <a:t>By</a:t>
            </a:r>
            <a:r>
              <a:rPr lang="sr-Latn-RS" dirty="0" smtClean="0"/>
              <a:t> </a:t>
            </a:r>
            <a:r>
              <a:rPr lang="sr-Latn-RS" dirty="0" err="1" smtClean="0"/>
              <a:t>percussion</a:t>
            </a:r>
            <a:r>
              <a:rPr lang="sr-Latn-RS" dirty="0" smtClean="0"/>
              <a:t> </a:t>
            </a:r>
            <a:r>
              <a:rPr lang="sr-Latn-RS" dirty="0" err="1" smtClean="0"/>
              <a:t>we</a:t>
            </a:r>
            <a:r>
              <a:rPr lang="sr-Latn-RS" dirty="0" smtClean="0"/>
              <a:t> </a:t>
            </a:r>
            <a:r>
              <a:rPr lang="sr-Latn-RS" dirty="0" err="1" smtClean="0"/>
              <a:t>determine</a:t>
            </a:r>
            <a:r>
              <a:rPr lang="sr-Latn-RS" dirty="0" smtClean="0"/>
              <a:t> </a:t>
            </a:r>
            <a:r>
              <a:rPr lang="sr-Latn-RS" dirty="0" err="1" smtClean="0"/>
              <a:t>upper</a:t>
            </a:r>
            <a:r>
              <a:rPr lang="sr-Latn-RS" dirty="0" smtClean="0"/>
              <a:t> </a:t>
            </a:r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egde</a:t>
            </a:r>
            <a:r>
              <a:rPr lang="sr-Latn-RS" dirty="0" smtClean="0"/>
              <a:t> </a:t>
            </a:r>
            <a:r>
              <a:rPr lang="sr-Latn-RS" dirty="0" err="1" smtClean="0"/>
              <a:t>and</a:t>
            </a:r>
            <a:r>
              <a:rPr lang="sr-Latn-RS" dirty="0" smtClean="0"/>
              <a:t> </a:t>
            </a:r>
            <a:r>
              <a:rPr lang="sr-Latn-RS" dirty="0" err="1" smtClean="0"/>
              <a:t>upper</a:t>
            </a:r>
            <a:r>
              <a:rPr lang="sr-Latn-RS" dirty="0" smtClean="0"/>
              <a:t> </a:t>
            </a:r>
            <a:r>
              <a:rPr lang="sr-Latn-RS" dirty="0" err="1" smtClean="0"/>
              <a:t>spleen</a:t>
            </a:r>
            <a:r>
              <a:rPr lang="sr-Latn-RS" dirty="0" smtClean="0"/>
              <a:t> </a:t>
            </a:r>
            <a:r>
              <a:rPr lang="sr-Latn-RS" dirty="0" err="1" smtClean="0"/>
              <a:t>edge</a:t>
            </a:r>
            <a:r>
              <a:rPr lang="sr-Latn-RS" dirty="0" smtClean="0"/>
              <a:t>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3394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201104"/>
            <a:ext cx="4753365" cy="5656896"/>
          </a:xfrm>
        </p:spPr>
      </p:pic>
      <p:sp>
        <p:nvSpPr>
          <p:cNvPr id="5" name="Strelica nadole 4"/>
          <p:cNvSpPr/>
          <p:nvPr/>
        </p:nvSpPr>
        <p:spPr>
          <a:xfrm>
            <a:off x="1399850" y="1849065"/>
            <a:ext cx="288032" cy="21602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6" name="Strelica nadole 5"/>
          <p:cNvSpPr/>
          <p:nvPr/>
        </p:nvSpPr>
        <p:spPr>
          <a:xfrm>
            <a:off x="6733077" y="1570436"/>
            <a:ext cx="395207" cy="2312075"/>
          </a:xfrm>
          <a:prstGeom prst="downArrow">
            <a:avLst/>
          </a:prstGeom>
          <a:solidFill>
            <a:srgbClr val="ECBEB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7" name="Okvir za tekst 6"/>
          <p:cNvSpPr txBox="1"/>
          <p:nvPr/>
        </p:nvSpPr>
        <p:spPr>
          <a:xfrm>
            <a:off x="755576" y="112474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percussion</a:t>
            </a:r>
            <a:endParaRPr lang="sr-Latn-RS" dirty="0"/>
          </a:p>
        </p:txBody>
      </p:sp>
      <p:sp>
        <p:nvSpPr>
          <p:cNvPr id="8" name="Okvir za tekst 7"/>
          <p:cNvSpPr txBox="1"/>
          <p:nvPr/>
        </p:nvSpPr>
        <p:spPr>
          <a:xfrm>
            <a:off x="6228184" y="1107633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err="1" smtClean="0"/>
              <a:t>Spleen</a:t>
            </a:r>
            <a:r>
              <a:rPr lang="sr-Latn-RS" dirty="0" smtClean="0"/>
              <a:t> </a:t>
            </a:r>
            <a:r>
              <a:rPr lang="sr-Latn-RS" dirty="0" err="1" smtClean="0"/>
              <a:t>percussion</a:t>
            </a:r>
            <a:endParaRPr lang="sr-Latn-RS" dirty="0"/>
          </a:p>
        </p:txBody>
      </p:sp>
      <p:cxnSp>
        <p:nvCxnSpPr>
          <p:cNvPr id="10" name="Prava linija spajanja 9"/>
          <p:cNvCxnSpPr/>
          <p:nvPr/>
        </p:nvCxnSpPr>
        <p:spPr>
          <a:xfrm flipV="1">
            <a:off x="4572000" y="4581128"/>
            <a:ext cx="864096" cy="8956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rava linija spajanja 10"/>
          <p:cNvCxnSpPr/>
          <p:nvPr/>
        </p:nvCxnSpPr>
        <p:spPr>
          <a:xfrm flipV="1">
            <a:off x="2783380" y="4121852"/>
            <a:ext cx="864096" cy="89561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esna velika zagrada 11"/>
          <p:cNvSpPr/>
          <p:nvPr/>
        </p:nvSpPr>
        <p:spPr>
          <a:xfrm>
            <a:off x="6712239" y="4437112"/>
            <a:ext cx="536417" cy="1368152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cxnSp>
        <p:nvCxnSpPr>
          <p:cNvPr id="13" name="Prava linija spajanja 12"/>
          <p:cNvCxnSpPr/>
          <p:nvPr/>
        </p:nvCxnSpPr>
        <p:spPr>
          <a:xfrm flipV="1">
            <a:off x="4702463" y="5710436"/>
            <a:ext cx="864096" cy="8956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rava linija spajanja 13"/>
          <p:cNvCxnSpPr/>
          <p:nvPr/>
        </p:nvCxnSpPr>
        <p:spPr>
          <a:xfrm flipV="1">
            <a:off x="2572872" y="5489926"/>
            <a:ext cx="864096" cy="89561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va velika zagrada 14"/>
          <p:cNvSpPr/>
          <p:nvPr/>
        </p:nvSpPr>
        <p:spPr>
          <a:xfrm>
            <a:off x="1687882" y="4193628"/>
            <a:ext cx="219822" cy="1467388"/>
          </a:xfrm>
          <a:prstGeom prst="leftBrac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6" name="Okvir za tekst 15"/>
          <p:cNvSpPr txBox="1"/>
          <p:nvPr/>
        </p:nvSpPr>
        <p:spPr>
          <a:xfrm>
            <a:off x="2805" y="4751856"/>
            <a:ext cx="168507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size</a:t>
            </a:r>
            <a:r>
              <a:rPr lang="sr-Latn-RS" dirty="0" smtClean="0"/>
              <a:t> (cm)</a:t>
            </a:r>
            <a:endParaRPr lang="sr-Latn-RS" dirty="0"/>
          </a:p>
        </p:txBody>
      </p:sp>
      <p:sp>
        <p:nvSpPr>
          <p:cNvPr id="17" name="Okvir za tekst 16"/>
          <p:cNvSpPr txBox="1"/>
          <p:nvPr/>
        </p:nvSpPr>
        <p:spPr>
          <a:xfrm>
            <a:off x="7380312" y="4927322"/>
            <a:ext cx="1377300" cy="369332"/>
          </a:xfrm>
          <a:prstGeom prst="rect">
            <a:avLst/>
          </a:prstGeom>
          <a:solidFill>
            <a:srgbClr val="ECBEB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r-Latn-RS" dirty="0" err="1" smtClean="0"/>
              <a:t>Spleen</a:t>
            </a:r>
            <a:r>
              <a:rPr lang="sr-Latn-RS" dirty="0" smtClean="0"/>
              <a:t> </a:t>
            </a:r>
            <a:r>
              <a:rPr lang="sr-Latn-RS" dirty="0" err="1" smtClean="0"/>
              <a:t>size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5769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12" grpId="0" animBg="1"/>
      <p:bldP spid="15" grpId="0" animBg="1"/>
      <p:bldP spid="16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Auscultation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In </a:t>
            </a:r>
            <a:r>
              <a:rPr lang="sr-Latn-RS" dirty="0" err="1" smtClean="0"/>
              <a:t>anemias</a:t>
            </a:r>
            <a:r>
              <a:rPr lang="sr-Latn-RS" dirty="0" smtClean="0"/>
              <a:t> on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heart</a:t>
            </a:r>
            <a:r>
              <a:rPr lang="sr-Latn-RS" dirty="0" smtClean="0"/>
              <a:t> </a:t>
            </a:r>
            <a:r>
              <a:rPr lang="sr-Latn-RS" dirty="0" err="1" smtClean="0"/>
              <a:t>there</a:t>
            </a:r>
            <a:r>
              <a:rPr lang="sr-Latn-RS" dirty="0" smtClean="0"/>
              <a:t> </a:t>
            </a:r>
            <a:r>
              <a:rPr lang="sr-Latn-RS" dirty="0" err="1" smtClean="0"/>
              <a:t>can</a:t>
            </a:r>
            <a:r>
              <a:rPr lang="sr-Latn-RS" dirty="0" smtClean="0"/>
              <a:t> be </a:t>
            </a:r>
            <a:r>
              <a:rPr lang="sr-Latn-RS" dirty="0" err="1" smtClean="0"/>
              <a:t>heard</a:t>
            </a:r>
            <a:r>
              <a:rPr lang="sr-Latn-RS" dirty="0" smtClean="0"/>
              <a:t> </a:t>
            </a:r>
            <a:r>
              <a:rPr lang="sr-Latn-RS" dirty="0" err="1" smtClean="0"/>
              <a:t>an</a:t>
            </a:r>
            <a:r>
              <a:rPr lang="sr-Latn-RS" dirty="0" smtClean="0"/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functional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rummor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sr-Latn-RS" dirty="0" smtClean="0"/>
          </a:p>
          <a:p>
            <a:r>
              <a:rPr lang="sr-Latn-RS" dirty="0" err="1" smtClean="0"/>
              <a:t>It</a:t>
            </a:r>
            <a:r>
              <a:rPr lang="sr-Latn-RS" dirty="0" smtClean="0"/>
              <a:t> is </a:t>
            </a:r>
            <a:r>
              <a:rPr lang="sr-Latn-RS" dirty="0" err="1" smtClean="0"/>
              <a:t>ussualy</a:t>
            </a:r>
            <a:r>
              <a:rPr lang="sr-Latn-RS" dirty="0" smtClean="0"/>
              <a:t> </a:t>
            </a:r>
            <a:r>
              <a:rPr lang="sr-Latn-RS" dirty="0" err="1" smtClean="0"/>
              <a:t>mesosystolic</a:t>
            </a:r>
            <a:r>
              <a:rPr lang="sr-Latn-RS" dirty="0" smtClean="0"/>
              <a:t>, </a:t>
            </a:r>
            <a:r>
              <a:rPr lang="sr-Latn-RS" dirty="0" err="1" smtClean="0"/>
              <a:t>best</a:t>
            </a:r>
            <a:r>
              <a:rPr lang="sr-Latn-RS" dirty="0" smtClean="0"/>
              <a:t> </a:t>
            </a:r>
            <a:r>
              <a:rPr lang="sr-Latn-RS" dirty="0" err="1" smtClean="0"/>
              <a:t>heard</a:t>
            </a:r>
            <a:r>
              <a:rPr lang="sr-Latn-RS" dirty="0" smtClean="0"/>
              <a:t> on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Erb</a:t>
            </a:r>
            <a:r>
              <a:rPr lang="en-US" dirty="0" smtClean="0"/>
              <a:t>’s </a:t>
            </a:r>
            <a:r>
              <a:rPr lang="sr-Latn-RS" dirty="0" err="1" smtClean="0"/>
              <a:t>point</a:t>
            </a:r>
            <a:r>
              <a:rPr lang="sr-Latn-RS" dirty="0" smtClean="0"/>
              <a:t> </a:t>
            </a:r>
            <a:r>
              <a:rPr lang="sr-Latn-RS" dirty="0" err="1" smtClean="0"/>
              <a:t>and</a:t>
            </a:r>
            <a:r>
              <a:rPr lang="sr-Latn-RS" dirty="0" smtClean="0"/>
              <a:t> </a:t>
            </a:r>
            <a:r>
              <a:rPr lang="sr-Latn-RS" dirty="0" err="1" smtClean="0"/>
              <a:t>does</a:t>
            </a:r>
            <a:r>
              <a:rPr lang="sr-Latn-RS" dirty="0" smtClean="0"/>
              <a:t> </a:t>
            </a:r>
            <a:r>
              <a:rPr lang="sr-Latn-RS" dirty="0" err="1" smtClean="0"/>
              <a:t>not</a:t>
            </a:r>
            <a:r>
              <a:rPr lang="sr-Latn-RS" dirty="0" smtClean="0"/>
              <a:t> </a:t>
            </a:r>
            <a:r>
              <a:rPr lang="sr-Latn-RS" dirty="0" err="1" smtClean="0"/>
              <a:t>change</a:t>
            </a:r>
            <a:r>
              <a:rPr lang="sr-Latn-RS" dirty="0" smtClean="0"/>
              <a:t> in </a:t>
            </a:r>
            <a:r>
              <a:rPr lang="sr-Latn-RS" dirty="0" err="1" smtClean="0"/>
              <a:t>its</a:t>
            </a:r>
            <a:r>
              <a:rPr lang="sr-Latn-RS" dirty="0" smtClean="0"/>
              <a:t> </a:t>
            </a:r>
            <a:r>
              <a:rPr lang="sr-Latn-RS" dirty="0" err="1" smtClean="0"/>
              <a:t>quality</a:t>
            </a:r>
            <a:r>
              <a:rPr lang="sr-Latn-RS" dirty="0" smtClean="0"/>
              <a:t> </a:t>
            </a:r>
            <a:r>
              <a:rPr lang="sr-Latn-RS" dirty="0" err="1" smtClean="0"/>
              <a:t>during</a:t>
            </a:r>
            <a:r>
              <a:rPr lang="sr-Latn-RS" dirty="0" smtClean="0"/>
              <a:t> time.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3311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Auscultation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 smtClean="0"/>
              <a:t>Auscultation</a:t>
            </a:r>
            <a:r>
              <a:rPr lang="sr-Latn-RS" dirty="0" smtClean="0"/>
              <a:t> </a:t>
            </a:r>
            <a:r>
              <a:rPr lang="sr-Latn-RS" dirty="0" err="1" smtClean="0"/>
              <a:t>can</a:t>
            </a:r>
            <a:r>
              <a:rPr lang="sr-Latn-RS" dirty="0" smtClean="0"/>
              <a:t> </a:t>
            </a:r>
            <a:r>
              <a:rPr lang="sr-Latn-RS" dirty="0" err="1" smtClean="0"/>
              <a:t>also</a:t>
            </a:r>
            <a:r>
              <a:rPr lang="sr-Latn-RS" dirty="0" smtClean="0"/>
              <a:t> be done </a:t>
            </a:r>
            <a:r>
              <a:rPr lang="sr-Latn-RS" dirty="0" err="1" smtClean="0"/>
              <a:t>over</a:t>
            </a:r>
            <a:r>
              <a:rPr lang="sr-Latn-RS" dirty="0" smtClean="0"/>
              <a:t>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enlarged</a:t>
            </a:r>
            <a:r>
              <a:rPr lang="sr-Latn-RS" dirty="0" smtClean="0"/>
              <a:t> </a:t>
            </a:r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nodes</a:t>
            </a:r>
            <a:r>
              <a:rPr lang="sr-Latn-RS" dirty="0" smtClean="0"/>
              <a:t>.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Good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vascularity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over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lymph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nodes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/>
              <a:t>can</a:t>
            </a:r>
            <a:r>
              <a:rPr lang="sr-Latn-RS" dirty="0" smtClean="0"/>
              <a:t> be </a:t>
            </a:r>
            <a:r>
              <a:rPr lang="sr-Latn-RS" dirty="0" err="1" smtClean="0"/>
              <a:t>heard</a:t>
            </a:r>
            <a:r>
              <a:rPr lang="sr-Latn-RS" dirty="0" smtClean="0"/>
              <a:t> </a:t>
            </a:r>
            <a:r>
              <a:rPr lang="sr-Latn-RS" dirty="0" err="1" smtClean="0"/>
              <a:t>over</a:t>
            </a:r>
            <a:r>
              <a:rPr lang="sr-Latn-RS" dirty="0" smtClean="0"/>
              <a:t>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malignant</a:t>
            </a:r>
            <a:r>
              <a:rPr lang="sr-Latn-RS" dirty="0" smtClean="0"/>
              <a:t> </a:t>
            </a:r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</a:t>
            </a:r>
            <a:r>
              <a:rPr lang="sr-Latn-RS" dirty="0" smtClean="0"/>
              <a:t> </a:t>
            </a:r>
            <a:r>
              <a:rPr lang="sr-Latn-RS" dirty="0" err="1" smtClean="0"/>
              <a:t>enlargment</a:t>
            </a:r>
            <a:r>
              <a:rPr lang="sr-Latn-RS" dirty="0" smtClean="0"/>
              <a:t>, </a:t>
            </a:r>
            <a:r>
              <a:rPr lang="sr-Latn-RS" dirty="0" err="1" smtClean="0"/>
              <a:t>esspecially</a:t>
            </a:r>
            <a:r>
              <a:rPr lang="sr-Latn-RS" dirty="0" smtClean="0"/>
              <a:t> in </a:t>
            </a:r>
            <a:r>
              <a:rPr lang="sr-Latn-RS" dirty="0" err="1" smtClean="0"/>
              <a:t>lymphomas</a:t>
            </a:r>
            <a:r>
              <a:rPr lang="sr-Latn-RS" dirty="0" smtClean="0"/>
              <a:t>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1088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Specific</a:t>
            </a:r>
            <a:r>
              <a:rPr lang="sr-Latn-RS" dirty="0" smtClean="0"/>
              <a:t> </a:t>
            </a:r>
            <a:r>
              <a:rPr lang="sr-Latn-RS" dirty="0" err="1" smtClean="0"/>
              <a:t>syndromes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Syndrom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50000"/>
                  </a:schemeClr>
                </a:solidFill>
              </a:rPr>
              <a:t>superior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 vena cava</a:t>
            </a:r>
          </a:p>
          <a:p>
            <a:r>
              <a:rPr lang="sr-Latn-RS" dirty="0" err="1" smtClean="0">
                <a:solidFill>
                  <a:schemeClr val="tx2"/>
                </a:solidFill>
              </a:rPr>
              <a:t>Present</a:t>
            </a:r>
            <a:r>
              <a:rPr lang="sr-Latn-RS" dirty="0" smtClean="0">
                <a:solidFill>
                  <a:schemeClr val="tx2"/>
                </a:solidFill>
              </a:rPr>
              <a:t> in </a:t>
            </a:r>
            <a:r>
              <a:rPr lang="sr-Latn-RS" dirty="0" err="1" smtClean="0">
                <a:solidFill>
                  <a:schemeClr val="tx2"/>
                </a:solidFill>
              </a:rPr>
              <a:t>the</a:t>
            </a:r>
            <a:r>
              <a:rPr lang="sr-Latn-RS" dirty="0" smtClean="0">
                <a:solidFill>
                  <a:schemeClr val="tx2"/>
                </a:solidFill>
              </a:rPr>
              <a:t> patient </a:t>
            </a:r>
            <a:r>
              <a:rPr lang="sr-Latn-RS" dirty="0" err="1" smtClean="0">
                <a:solidFill>
                  <a:schemeClr val="tx2"/>
                </a:solidFill>
              </a:rPr>
              <a:t>with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massive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mediastinal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lymphadenopathy</a:t>
            </a:r>
            <a:endParaRPr lang="sr-Latn-RS" dirty="0" smtClean="0">
              <a:solidFill>
                <a:schemeClr val="tx2"/>
              </a:solidFill>
            </a:endParaRPr>
          </a:p>
          <a:p>
            <a:r>
              <a:rPr lang="sr-Latn-RS" dirty="0" err="1" smtClean="0">
                <a:solidFill>
                  <a:schemeClr val="tx2"/>
                </a:solidFill>
              </a:rPr>
              <a:t>Enlargment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of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the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neck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veins</a:t>
            </a:r>
            <a:r>
              <a:rPr lang="sr-Latn-RS" dirty="0" smtClean="0">
                <a:solidFill>
                  <a:schemeClr val="tx2"/>
                </a:solidFill>
              </a:rPr>
              <a:t>, </a:t>
            </a:r>
            <a:r>
              <a:rPr lang="sr-Latn-RS" dirty="0" err="1" smtClean="0">
                <a:solidFill>
                  <a:schemeClr val="tx2"/>
                </a:solidFill>
              </a:rPr>
              <a:t>and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peripheral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veins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of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the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upper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thoracic</a:t>
            </a:r>
            <a:r>
              <a:rPr lang="sr-Latn-RS" dirty="0" smtClean="0">
                <a:solidFill>
                  <a:schemeClr val="tx2"/>
                </a:solidFill>
              </a:rPr>
              <a:t> area</a:t>
            </a:r>
          </a:p>
          <a:p>
            <a:r>
              <a:rPr lang="sr-Latn-RS" dirty="0" err="1" smtClean="0">
                <a:solidFill>
                  <a:schemeClr val="tx2"/>
                </a:solidFill>
              </a:rPr>
              <a:t>Neck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and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arms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swelling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and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skin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colour</a:t>
            </a:r>
            <a:r>
              <a:rPr lang="sr-Latn-RS" dirty="0" smtClean="0">
                <a:solidFill>
                  <a:schemeClr val="tx2"/>
                </a:solidFill>
              </a:rPr>
              <a:t> </a:t>
            </a:r>
            <a:r>
              <a:rPr lang="sr-Latn-RS" dirty="0" err="1" smtClean="0">
                <a:solidFill>
                  <a:schemeClr val="tx2"/>
                </a:solidFill>
              </a:rPr>
              <a:t>changed</a:t>
            </a:r>
            <a:r>
              <a:rPr lang="sr-Latn-RS" dirty="0" smtClean="0">
                <a:solidFill>
                  <a:schemeClr val="tx2"/>
                </a:solidFill>
              </a:rPr>
              <a:t> to </a:t>
            </a:r>
            <a:r>
              <a:rPr lang="sr-Latn-RS" dirty="0" err="1" smtClean="0">
                <a:solidFill>
                  <a:schemeClr val="tx2"/>
                </a:solidFill>
              </a:rPr>
              <a:t>plethora</a:t>
            </a:r>
            <a:endParaRPr lang="sr-Latn-R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06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060848"/>
            <a:ext cx="6351447" cy="3721948"/>
          </a:xfrm>
        </p:spPr>
      </p:pic>
    </p:spTree>
    <p:extLst>
      <p:ext uri="{BB962C8B-B14F-4D97-AF65-F5344CB8AC3E}">
        <p14:creationId xmlns:p14="http://schemas.microsoft.com/office/powerpoint/2010/main" val="361197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710778"/>
          </a:xfrm>
        </p:spPr>
        <p:txBody>
          <a:bodyPr/>
          <a:lstStyle/>
          <a:p>
            <a:r>
              <a:rPr lang="sr-Latn-RS" dirty="0"/>
              <a:t>Additional </a:t>
            </a:r>
            <a:r>
              <a:rPr lang="sr-Latn-RS" dirty="0" err="1"/>
              <a:t>diagnostic</a:t>
            </a:r>
            <a:r>
              <a:rPr lang="sr-Latn-RS" dirty="0"/>
              <a:t> </a:t>
            </a:r>
            <a:r>
              <a:rPr lang="sr-Latn-RS" dirty="0" err="1"/>
              <a:t>procedures</a:t>
            </a:r>
            <a:r>
              <a:rPr lang="en-US" dirty="0"/>
              <a:t/>
            </a:r>
            <a:br>
              <a:rPr lang="en-US" dirty="0"/>
            </a:b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2051546"/>
            <a:ext cx="8229600" cy="4762004"/>
          </a:xfrm>
        </p:spPr>
        <p:txBody>
          <a:bodyPr/>
          <a:lstStyle/>
          <a:p>
            <a:r>
              <a:rPr lang="sr-Latn-RS" sz="2400" dirty="0" smtClean="0"/>
              <a:t>In </a:t>
            </a:r>
            <a:r>
              <a:rPr lang="sr-Latn-RS" sz="2400" dirty="0" err="1" smtClean="0"/>
              <a:t>determining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hematopoesis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and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its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diseases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we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need</a:t>
            </a:r>
            <a:r>
              <a:rPr lang="sr-Latn-RS" sz="2400" dirty="0" smtClean="0"/>
              <a:t> a lot </a:t>
            </a:r>
            <a:r>
              <a:rPr lang="sr-Latn-RS" sz="2400" dirty="0" err="1" smtClean="0"/>
              <a:t>of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additional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procedures</a:t>
            </a:r>
            <a:r>
              <a:rPr lang="sr-Latn-RS" sz="2400" dirty="0" smtClean="0"/>
              <a:t>, </a:t>
            </a:r>
            <a:r>
              <a:rPr lang="sr-Latn-RS" sz="2400" dirty="0" err="1" smtClean="0">
                <a:solidFill>
                  <a:schemeClr val="accent1">
                    <a:lumMod val="75000"/>
                  </a:schemeClr>
                </a:solidFill>
              </a:rPr>
              <a:t>laboratory</a:t>
            </a:r>
            <a:r>
              <a:rPr lang="sr-Latn-RS" sz="2400" dirty="0" smtClean="0"/>
              <a:t>  </a:t>
            </a:r>
            <a:r>
              <a:rPr lang="sr-Latn-RS" sz="2400" dirty="0" err="1" smtClean="0"/>
              <a:t>or</a:t>
            </a:r>
            <a:r>
              <a:rPr lang="sr-Latn-RS" sz="2400" dirty="0" smtClean="0"/>
              <a:t> some </a:t>
            </a:r>
            <a:r>
              <a:rPr lang="sr-Latn-RS" sz="2400" dirty="0" err="1" smtClean="0">
                <a:solidFill>
                  <a:schemeClr val="accent1">
                    <a:lumMod val="75000"/>
                  </a:schemeClr>
                </a:solidFill>
              </a:rPr>
              <a:t>imaging</a:t>
            </a:r>
            <a:r>
              <a:rPr lang="sr-Latn-R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RS" sz="2400" dirty="0" err="1" smtClean="0">
                <a:solidFill>
                  <a:schemeClr val="accent1">
                    <a:lumMod val="75000"/>
                  </a:schemeClr>
                </a:solidFill>
              </a:rPr>
              <a:t>procedures</a:t>
            </a:r>
            <a:endParaRPr lang="sr-Latn-R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r-Latn-RS" sz="2400" dirty="0" err="1" smtClean="0"/>
              <a:t>Complete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blood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count</a:t>
            </a:r>
            <a:r>
              <a:rPr lang="sr-Latn-RS" sz="2400" dirty="0" smtClean="0"/>
              <a:t> (CBC)</a:t>
            </a:r>
          </a:p>
          <a:p>
            <a:r>
              <a:rPr lang="sr-Latn-RS" sz="2400" dirty="0" err="1" smtClean="0"/>
              <a:t>Peripheral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blood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smear</a:t>
            </a:r>
            <a:endParaRPr lang="sr-Latn-RS" sz="2400" dirty="0" smtClean="0"/>
          </a:p>
          <a:p>
            <a:r>
              <a:rPr lang="sr-Latn-RS" sz="2400" dirty="0" err="1" smtClean="0"/>
              <a:t>Analysis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of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myelogram</a:t>
            </a:r>
            <a:r>
              <a:rPr lang="sr-Latn-RS" sz="2400" dirty="0" smtClean="0"/>
              <a:t> (bone </a:t>
            </a:r>
            <a:r>
              <a:rPr lang="sr-Latn-RS" sz="2400" dirty="0" err="1" smtClean="0"/>
              <a:t>marrow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punction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smear</a:t>
            </a:r>
            <a:r>
              <a:rPr lang="sr-Latn-RS" sz="2400" dirty="0" smtClean="0"/>
              <a:t>)</a:t>
            </a:r>
          </a:p>
          <a:p>
            <a:r>
              <a:rPr lang="sr-Latn-RS" sz="2400" dirty="0" err="1" smtClean="0"/>
              <a:t>Flow</a:t>
            </a:r>
            <a:r>
              <a:rPr lang="sr-Latn-RS" sz="2400" dirty="0" smtClean="0"/>
              <a:t> </a:t>
            </a:r>
            <a:r>
              <a:rPr lang="sr-Latn-RS" sz="2400" dirty="0" err="1" smtClean="0"/>
              <a:t>cytometry</a:t>
            </a:r>
            <a:endParaRPr lang="sr-Latn-RS" sz="2400" dirty="0" smtClean="0"/>
          </a:p>
          <a:p>
            <a:r>
              <a:rPr lang="sr-Latn-RS" sz="2400" dirty="0" err="1" smtClean="0"/>
              <a:t>Citogenetics</a:t>
            </a:r>
            <a:endParaRPr lang="sr-Latn-RS" sz="2400" dirty="0" smtClean="0"/>
          </a:p>
          <a:p>
            <a:r>
              <a:rPr lang="sr-Latn-RS" sz="2400" dirty="0" smtClean="0"/>
              <a:t>PCR</a:t>
            </a:r>
          </a:p>
          <a:p>
            <a:r>
              <a:rPr lang="sr-Latn-RS" sz="2400" dirty="0" smtClean="0"/>
              <a:t>X-</a:t>
            </a:r>
            <a:r>
              <a:rPr lang="sr-Latn-RS" sz="2400" dirty="0" err="1" smtClean="0"/>
              <a:t>ray</a:t>
            </a:r>
            <a:r>
              <a:rPr lang="sr-Latn-RS" sz="2400" dirty="0" smtClean="0"/>
              <a:t>, </a:t>
            </a:r>
            <a:r>
              <a:rPr lang="sr-Latn-RS" sz="2400" dirty="0" err="1" smtClean="0"/>
              <a:t>Ultrasound</a:t>
            </a:r>
            <a:r>
              <a:rPr lang="sr-Latn-RS" sz="2400" dirty="0" smtClean="0"/>
              <a:t>, CT, PET-CT, MR</a:t>
            </a:r>
          </a:p>
          <a:p>
            <a:endParaRPr lang="sr-Latn-RS" sz="2400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4948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Palpation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endParaRPr lang="sr-Latn-RS" dirty="0" smtClean="0"/>
          </a:p>
          <a:p>
            <a:r>
              <a:rPr lang="sr-Latn-RS" dirty="0" err="1" smtClean="0"/>
              <a:t>Liver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endParaRPr lang="sr-Latn-RS" dirty="0" smtClean="0"/>
          </a:p>
          <a:p>
            <a:r>
              <a:rPr lang="sr-Latn-RS" dirty="0" err="1" smtClean="0"/>
              <a:t>Spleen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endParaRPr lang="sr-Latn-RS" dirty="0" smtClean="0"/>
          </a:p>
          <a:p>
            <a:r>
              <a:rPr lang="sr-Latn-RS" dirty="0" err="1" smtClean="0"/>
              <a:t>Determination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palpable</a:t>
            </a:r>
            <a:r>
              <a:rPr lang="sr-Latn-RS" dirty="0" smtClean="0"/>
              <a:t> </a:t>
            </a:r>
            <a:r>
              <a:rPr lang="sr-Latn-RS" dirty="0" err="1" smtClean="0"/>
              <a:t>extranodal</a:t>
            </a:r>
            <a:r>
              <a:rPr lang="sr-Latn-RS" dirty="0" smtClean="0"/>
              <a:t> </a:t>
            </a:r>
            <a:r>
              <a:rPr lang="sr-Latn-RS" dirty="0" err="1" smtClean="0"/>
              <a:t>localisation</a:t>
            </a:r>
            <a:endParaRPr lang="sr-Latn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1250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871626"/>
              </p:ext>
            </p:extLst>
          </p:nvPr>
        </p:nvGraphicFramePr>
        <p:xfrm>
          <a:off x="611560" y="2276872"/>
          <a:ext cx="4452504" cy="4109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4168"/>
                <a:gridCol w="1484168"/>
                <a:gridCol w="1484168"/>
              </a:tblGrid>
              <a:tr h="4402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>
                          <a:effectLst/>
                        </a:rPr>
                        <a:t>Parameters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Reference values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>
                          <a:effectLst/>
                        </a:rPr>
                        <a:t>Units of measurement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4402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Erythrocytes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>
                          <a:effectLst/>
                        </a:rPr>
                        <a:t>M – 4.2-6.0 </a:t>
                      </a:r>
                      <a:r>
                        <a:rPr lang="sr-Latn-RS" sz="1400" dirty="0">
                          <a:effectLst/>
                        </a:rPr>
                        <a:t/>
                      </a:r>
                      <a:br>
                        <a:rPr lang="sr-Latn-RS" sz="1400" dirty="0">
                          <a:effectLst/>
                        </a:rPr>
                      </a:br>
                      <a:r>
                        <a:rPr lang="en" sz="1400" dirty="0">
                          <a:effectLst/>
                        </a:rPr>
                        <a:t>F – 3.9-5.4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>
                          <a:effectLst/>
                        </a:rPr>
                        <a:t>x10 </a:t>
                      </a:r>
                      <a:r>
                        <a:rPr lang="en" sz="1400" baseline="30000" dirty="0">
                          <a:effectLst/>
                        </a:rPr>
                        <a:t>12 </a:t>
                      </a:r>
                      <a:r>
                        <a:rPr lang="en" sz="1400" dirty="0">
                          <a:effectLst/>
                        </a:rPr>
                        <a:t>/l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4402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Hemoglobin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>
                          <a:effectLst/>
                        </a:rPr>
                        <a:t>M – 130-170 </a:t>
                      </a:r>
                      <a:r>
                        <a:rPr lang="sr-Latn-RS" sz="1400" dirty="0">
                          <a:effectLst/>
                        </a:rPr>
                        <a:t/>
                      </a:r>
                      <a:br>
                        <a:rPr lang="sr-Latn-RS" sz="1400" dirty="0">
                          <a:effectLst/>
                        </a:rPr>
                      </a:br>
                      <a:r>
                        <a:rPr lang="en" sz="1400" dirty="0">
                          <a:effectLst/>
                        </a:rPr>
                        <a:t>F – 120-160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>
                          <a:effectLst/>
                        </a:rPr>
                        <a:t>g/l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4402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Hematocrit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M – 0.40-0.49 </a:t>
                      </a:r>
                      <a:r>
                        <a:rPr lang="sr-Latn-RS" sz="1400">
                          <a:effectLst/>
                        </a:rPr>
                        <a:t/>
                      </a:r>
                      <a:br>
                        <a:rPr lang="sr-Latn-RS" sz="1400">
                          <a:effectLst/>
                        </a:rPr>
                      </a:br>
                      <a:r>
                        <a:rPr lang="en" sz="1400">
                          <a:effectLst/>
                        </a:rPr>
                        <a:t>F – 0.37-0.47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sr-Latn-R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MCV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80-100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 err="1">
                          <a:effectLst/>
                        </a:rPr>
                        <a:t>fl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MCH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27-32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 err="1">
                          <a:effectLst/>
                        </a:rPr>
                        <a:t>pg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MCHC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3 0 0 - 350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>
                          <a:effectLst/>
                        </a:rPr>
                        <a:t>g/l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Leukocytes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4-10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>
                          <a:effectLst/>
                        </a:rPr>
                        <a:t>x10 </a:t>
                      </a:r>
                      <a:r>
                        <a:rPr lang="en" sz="1400" baseline="30000" dirty="0">
                          <a:effectLst/>
                        </a:rPr>
                        <a:t>9 </a:t>
                      </a:r>
                      <a:r>
                        <a:rPr lang="en" sz="1400" dirty="0">
                          <a:effectLst/>
                        </a:rPr>
                        <a:t>/l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Neutrophils %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 smtClean="0">
                          <a:effectLst/>
                        </a:rPr>
                        <a:t>45-75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sr-Latn-R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lymphocytes %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 smtClean="0">
                          <a:effectLst/>
                        </a:rPr>
                        <a:t>2 0 -40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sr-Latn-R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Monocytes %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 smtClean="0">
                          <a:effectLst/>
                        </a:rPr>
                        <a:t>2-10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sr-Latn-R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Eosinophils %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 smtClean="0">
                          <a:effectLst/>
                        </a:rPr>
                        <a:t>2-4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sr-Latn-R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Basophils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 smtClean="0">
                          <a:effectLst/>
                        </a:rPr>
                        <a:t>0-1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sr-Latn-R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20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Platelets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effectLst/>
                        </a:rPr>
                        <a:t>150-450</a:t>
                      </a:r>
                      <a:endParaRPr lang="sr-Latn-R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" sz="1400" dirty="0">
                          <a:effectLst/>
                        </a:rPr>
                        <a:t>x10 </a:t>
                      </a:r>
                      <a:r>
                        <a:rPr lang="en" sz="1400" baseline="30000" dirty="0">
                          <a:effectLst/>
                        </a:rPr>
                        <a:t>9 </a:t>
                      </a:r>
                      <a:r>
                        <a:rPr lang="en" sz="1400" dirty="0">
                          <a:effectLst/>
                        </a:rPr>
                        <a:t>/l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22" name="Pravougaonik 21"/>
          <p:cNvSpPr/>
          <p:nvPr/>
        </p:nvSpPr>
        <p:spPr>
          <a:xfrm>
            <a:off x="395536" y="1340768"/>
            <a:ext cx="8259312" cy="53091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" sz="30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Reference values of blood count parameters</a:t>
            </a:r>
            <a:endParaRPr lang="sr-Latn-RS" sz="30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pic>
        <p:nvPicPr>
          <p:cNvPr id="23" name="Slika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373259"/>
            <a:ext cx="2534552" cy="391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9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20832" y="1784639"/>
            <a:ext cx="8284152" cy="4074762"/>
          </a:xfrm>
        </p:spPr>
        <p:txBody>
          <a:bodyPr/>
          <a:lstStyle/>
          <a:p>
            <a:r>
              <a:rPr lang="en" sz="1950" b="1" u="sng" dirty="0"/>
              <a:t>Diseases of hematopoiesis are most often reflected in changes in the </a:t>
            </a:r>
            <a:r>
              <a:rPr lang="sr-Latn-RS" sz="1950" b="1" u="sng" dirty="0" err="1" smtClean="0"/>
              <a:t>complete</a:t>
            </a:r>
            <a:r>
              <a:rPr lang="sr-Latn-RS" sz="1950" b="1" u="sng" dirty="0" smtClean="0"/>
              <a:t> </a:t>
            </a:r>
            <a:r>
              <a:rPr lang="sr-Latn-RS" sz="1950" b="1" u="sng" dirty="0" err="1" smtClean="0"/>
              <a:t>blood</a:t>
            </a:r>
            <a:r>
              <a:rPr lang="sr-Latn-RS" sz="1950" b="1" u="sng" dirty="0" smtClean="0"/>
              <a:t> </a:t>
            </a:r>
            <a:r>
              <a:rPr lang="sr-Latn-RS" sz="1950" b="1" u="sng" dirty="0" err="1" smtClean="0"/>
              <a:t>count</a:t>
            </a:r>
            <a:r>
              <a:rPr lang="sr-Latn-RS" sz="1950" b="1" u="sng" dirty="0" smtClean="0"/>
              <a:t> (CBC)</a:t>
            </a:r>
            <a:r>
              <a:rPr lang="en" sz="1950" dirty="0" smtClean="0"/>
              <a:t>:</a:t>
            </a:r>
            <a:endParaRPr lang="en" sz="1950" dirty="0"/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" sz="1950" dirty="0" smtClean="0"/>
              <a:t>Disturbed </a:t>
            </a:r>
            <a:r>
              <a:rPr lang="en" sz="1950" dirty="0"/>
              <a:t>number of leukocytes </a:t>
            </a:r>
            <a:r>
              <a:rPr lang="en" sz="1350" dirty="0"/>
              <a:t>( leukopenia / leukocytosis )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" sz="1950" dirty="0"/>
              <a:t>Disturbed relationship within certain </a:t>
            </a:r>
            <a:r>
              <a:rPr lang="en" sz="1950" dirty="0" err="1"/>
              <a:t>leukocytes</a:t>
            </a:r>
            <a:r>
              <a:rPr lang="en" sz="1950" dirty="0"/>
              <a:t> </a:t>
            </a:r>
            <a:r>
              <a:rPr lang="en" sz="1950" dirty="0" err="1"/>
              <a:t>subgroup</a:t>
            </a:r>
            <a:r>
              <a:rPr lang="en" sz="1950" dirty="0"/>
              <a:t> </a:t>
            </a:r>
            <a:r>
              <a:rPr lang="en" sz="1350" dirty="0"/>
              <a:t>( </a:t>
            </a:r>
            <a:r>
              <a:rPr lang="en" sz="1350" dirty="0" err="1"/>
              <a:t>neutropenia </a:t>
            </a:r>
            <a:r>
              <a:rPr lang="en" sz="1350" dirty="0"/>
              <a:t>/ </a:t>
            </a:r>
            <a:r>
              <a:rPr lang="en" sz="1350" dirty="0" err="1"/>
              <a:t>neutrophilia </a:t>
            </a:r>
            <a:r>
              <a:rPr lang="en" sz="1350" dirty="0"/>
              <a:t>, </a:t>
            </a:r>
            <a:r>
              <a:rPr lang="en" sz="1350" dirty="0" err="1"/>
              <a:t>lymphopenia </a:t>
            </a:r>
            <a:r>
              <a:rPr lang="en" sz="1350" dirty="0"/>
              <a:t>/ </a:t>
            </a:r>
            <a:r>
              <a:rPr lang="en" sz="1350" dirty="0" err="1"/>
              <a:t>lymphocytosis </a:t>
            </a:r>
            <a:r>
              <a:rPr lang="en" sz="1350" dirty="0"/>
              <a:t>, </a:t>
            </a:r>
            <a:r>
              <a:rPr lang="en" sz="1350" dirty="0" err="1"/>
              <a:t>monocytopenia </a:t>
            </a:r>
            <a:r>
              <a:rPr lang="en" sz="1350" dirty="0"/>
              <a:t>/ </a:t>
            </a:r>
            <a:r>
              <a:rPr lang="en" sz="1350" dirty="0" err="1"/>
              <a:t>monocytosis </a:t>
            </a:r>
            <a:r>
              <a:rPr lang="en" sz="1350" dirty="0"/>
              <a:t>, </a:t>
            </a:r>
            <a:r>
              <a:rPr lang="en" sz="1350" dirty="0" err="1"/>
              <a:t>eosinopenia </a:t>
            </a:r>
            <a:r>
              <a:rPr lang="en" sz="1350" dirty="0"/>
              <a:t>/ </a:t>
            </a:r>
            <a:r>
              <a:rPr lang="en" sz="1350" dirty="0" err="1"/>
              <a:t>eosinophilia </a:t>
            </a:r>
            <a:r>
              <a:rPr lang="en" sz="1350" dirty="0"/>
              <a:t>, </a:t>
            </a:r>
            <a:r>
              <a:rPr lang="en" sz="1350" dirty="0" err="1"/>
              <a:t>basopenia </a:t>
            </a:r>
            <a:r>
              <a:rPr lang="en" sz="1350" dirty="0"/>
              <a:t>/ </a:t>
            </a:r>
            <a:r>
              <a:rPr lang="en" sz="1350" dirty="0" err="1"/>
              <a:t>basophilia </a:t>
            </a:r>
            <a:r>
              <a:rPr lang="en" sz="1350" dirty="0"/>
              <a:t>)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" sz="1950" dirty="0"/>
              <a:t>Decreased number </a:t>
            </a:r>
            <a:r>
              <a:rPr lang="en" sz="1950" dirty="0" err="1"/>
              <a:t>of erythrocytes </a:t>
            </a:r>
            <a:r>
              <a:rPr lang="en" sz="1950" dirty="0"/>
              <a:t>, decreased hemoglobin </a:t>
            </a:r>
            <a:r>
              <a:rPr lang="en" dirty="0" smtClean="0"/>
              <a:t>- </a:t>
            </a:r>
            <a:r>
              <a:rPr lang="en" sz="1350" dirty="0"/>
              <a:t>anemia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" sz="1950" dirty="0"/>
              <a:t>Increased number </a:t>
            </a:r>
            <a:r>
              <a:rPr lang="en" sz="1950" dirty="0" err="1"/>
              <a:t>of erythrocytes </a:t>
            </a:r>
            <a:r>
              <a:rPr lang="en" sz="1950" dirty="0"/>
              <a:t>, increased hemoglobin </a:t>
            </a:r>
            <a:r>
              <a:rPr lang="en" dirty="0" smtClean="0"/>
              <a:t>- </a:t>
            </a:r>
            <a:r>
              <a:rPr lang="en" sz="1350" dirty="0" err="1"/>
              <a:t>erythrocytosis</a:t>
            </a:r>
            <a:endParaRPr lang="sr-Cyrl-RS" sz="1350" dirty="0"/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" sz="1950" dirty="0"/>
              <a:t>Decreased </a:t>
            </a:r>
            <a:r>
              <a:rPr lang="en" sz="1950" dirty="0" err="1"/>
              <a:t>platelet count</a:t>
            </a:r>
            <a:r>
              <a:rPr lang="en" sz="1950" dirty="0"/>
              <a:t> </a:t>
            </a:r>
            <a:r>
              <a:rPr lang="en" dirty="0" smtClean="0"/>
              <a:t>- </a:t>
            </a:r>
            <a:r>
              <a:rPr lang="en" sz="1350" dirty="0" err="1"/>
              <a:t>thrombocytopenia</a:t>
            </a:r>
            <a:endParaRPr lang="sr-Cyrl-RS" sz="1350" dirty="0"/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" sz="1950" dirty="0"/>
              <a:t>Increased </a:t>
            </a:r>
            <a:r>
              <a:rPr lang="en" sz="1950" dirty="0" err="1"/>
              <a:t>platelet count</a:t>
            </a:r>
            <a:r>
              <a:rPr lang="en" sz="1950" dirty="0"/>
              <a:t> </a:t>
            </a:r>
            <a:r>
              <a:rPr lang="en" dirty="0" smtClean="0"/>
              <a:t>- </a:t>
            </a:r>
            <a:r>
              <a:rPr lang="en" sz="1350" dirty="0" err="1"/>
              <a:t>thrombocytosis</a:t>
            </a:r>
            <a:endParaRPr lang="sr-Latn-RS" sz="1350" dirty="0"/>
          </a:p>
        </p:txBody>
      </p:sp>
    </p:spTree>
    <p:extLst>
      <p:ext uri="{BB962C8B-B14F-4D97-AF65-F5344CB8AC3E}">
        <p14:creationId xmlns:p14="http://schemas.microsoft.com/office/powerpoint/2010/main" val="12581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17"/>
    </mc:Choice>
    <mc:Fallback xmlns="">
      <p:transition spd="slow" advTm="44217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Peripheral</a:t>
            </a:r>
            <a:r>
              <a:rPr lang="sr-Latn-RS" dirty="0" smtClean="0"/>
              <a:t> </a:t>
            </a:r>
            <a:r>
              <a:rPr lang="sr-Latn-RS" dirty="0" err="1" smtClean="0"/>
              <a:t>blood</a:t>
            </a:r>
            <a:r>
              <a:rPr lang="sr-Latn-RS" dirty="0" smtClean="0"/>
              <a:t> </a:t>
            </a:r>
            <a:r>
              <a:rPr lang="sr-Latn-RS" dirty="0" err="1" smtClean="0"/>
              <a:t>smear</a:t>
            </a:r>
            <a:endParaRPr lang="sr-Latn-RS" dirty="0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51247"/>
            <a:ext cx="6232744" cy="4679950"/>
          </a:xfrm>
        </p:spPr>
      </p:pic>
    </p:spTree>
    <p:extLst>
      <p:ext uri="{BB962C8B-B14F-4D97-AF65-F5344CB8AC3E}">
        <p14:creationId xmlns:p14="http://schemas.microsoft.com/office/powerpoint/2010/main" val="369068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9" y="2392039"/>
            <a:ext cx="1997133" cy="167553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9" y="4233279"/>
            <a:ext cx="2001248" cy="2397476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122" y="2077477"/>
            <a:ext cx="4917497" cy="2170175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684944"/>
            <a:ext cx="2350441" cy="1945811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261853"/>
            <a:ext cx="3422818" cy="2439266"/>
          </a:xfrm>
          <a:prstGeom prst="rect">
            <a:avLst/>
          </a:prstGeom>
        </p:spPr>
      </p:pic>
      <p:sp>
        <p:nvSpPr>
          <p:cNvPr id="2" name="Okvir za tekst 1"/>
          <p:cNvSpPr txBox="1"/>
          <p:nvPr/>
        </p:nvSpPr>
        <p:spPr>
          <a:xfrm>
            <a:off x="327452" y="2414618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dirty="0" smtClean="0"/>
              <a:t>MDS</a:t>
            </a:r>
            <a:endParaRPr lang="sr-Latn-RS" dirty="0"/>
          </a:p>
        </p:txBody>
      </p:sp>
      <p:sp>
        <p:nvSpPr>
          <p:cNvPr id="10" name="Okvir za tekst 9"/>
          <p:cNvSpPr txBox="1"/>
          <p:nvPr/>
        </p:nvSpPr>
        <p:spPr>
          <a:xfrm>
            <a:off x="366056" y="4326731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dirty="0" smtClean="0"/>
              <a:t>MDS</a:t>
            </a:r>
            <a:endParaRPr lang="sr-Latn-RS" dirty="0"/>
          </a:p>
        </p:txBody>
      </p:sp>
      <p:sp>
        <p:nvSpPr>
          <p:cNvPr id="11" name="Okvir za tekst 10"/>
          <p:cNvSpPr txBox="1"/>
          <p:nvPr/>
        </p:nvSpPr>
        <p:spPr>
          <a:xfrm>
            <a:off x="2698323" y="2207373"/>
            <a:ext cx="21980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dirty="0" err="1" smtClean="0"/>
              <a:t>Aplastic </a:t>
            </a:r>
            <a:r>
              <a:rPr lang="en" dirty="0" smtClean="0"/>
              <a:t>_ </a:t>
            </a:r>
            <a:r>
              <a:rPr lang="en" dirty="0" err="1" smtClean="0"/>
              <a:t>_</a:t>
            </a:r>
            <a:r>
              <a:rPr lang="en" dirty="0" smtClean="0"/>
              <a:t> </a:t>
            </a:r>
            <a:r>
              <a:rPr lang="en" dirty="0" err="1" smtClean="0"/>
              <a:t>anemia</a:t>
            </a:r>
            <a:endParaRPr lang="sr-Latn-RS" dirty="0"/>
          </a:p>
        </p:txBody>
      </p:sp>
      <p:sp>
        <p:nvSpPr>
          <p:cNvPr id="12" name="Okvir za tekst 11"/>
          <p:cNvSpPr txBox="1"/>
          <p:nvPr/>
        </p:nvSpPr>
        <p:spPr>
          <a:xfrm>
            <a:off x="2555776" y="4682759"/>
            <a:ext cx="1492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dirty="0" smtClean="0"/>
              <a:t>Reactive </a:t>
            </a:r>
            <a:r>
              <a:rPr lang="sr-Latn-RS" smtClean="0"/>
              <a:t>BM</a:t>
            </a:r>
            <a:endParaRPr lang="sr-Latn-RS" dirty="0"/>
          </a:p>
        </p:txBody>
      </p:sp>
      <p:sp>
        <p:nvSpPr>
          <p:cNvPr id="13" name="Okvir za tekst 12"/>
          <p:cNvSpPr txBox="1"/>
          <p:nvPr/>
        </p:nvSpPr>
        <p:spPr>
          <a:xfrm>
            <a:off x="5460784" y="4326731"/>
            <a:ext cx="17620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dirty="0" smtClean="0"/>
              <a:t>Acute leukemia</a:t>
            </a:r>
            <a:endParaRPr lang="sr-Latn-RS" dirty="0"/>
          </a:p>
        </p:txBody>
      </p:sp>
      <p:sp>
        <p:nvSpPr>
          <p:cNvPr id="3" name="Okvir za tekst 2"/>
          <p:cNvSpPr txBox="1"/>
          <p:nvPr/>
        </p:nvSpPr>
        <p:spPr>
          <a:xfrm>
            <a:off x="1907704" y="1255941"/>
            <a:ext cx="4078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200" dirty="0" smtClean="0"/>
              <a:t>Bone </a:t>
            </a:r>
            <a:r>
              <a:rPr lang="sr-Latn-RS" sz="3200" dirty="0" err="1" smtClean="0"/>
              <a:t>marrow</a:t>
            </a:r>
            <a:r>
              <a:rPr lang="sr-Latn-RS" sz="3200" dirty="0" smtClean="0"/>
              <a:t> </a:t>
            </a:r>
            <a:r>
              <a:rPr lang="sr-Latn-RS" sz="3200" dirty="0" err="1" smtClean="0"/>
              <a:t>smears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val="337003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 smtClean="0"/>
              <a:t>Three</a:t>
            </a:r>
            <a:r>
              <a:rPr lang="sr-Latn-RS" dirty="0" smtClean="0"/>
              <a:t> </a:t>
            </a:r>
            <a:r>
              <a:rPr lang="sr-Latn-RS" dirty="0" err="1" smtClean="0"/>
              <a:t>large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r>
              <a:rPr lang="sr-Latn-RS" dirty="0" smtClean="0"/>
              <a:t> </a:t>
            </a:r>
            <a:r>
              <a:rPr lang="sr-Latn-RS" dirty="0" err="1" smtClean="0"/>
              <a:t>areas</a:t>
            </a:r>
            <a:r>
              <a:rPr lang="sr-Latn-RS" dirty="0" smtClean="0"/>
              <a:t> </a:t>
            </a:r>
            <a:r>
              <a:rPr lang="sr-Latn-RS" dirty="0" err="1" smtClean="0"/>
              <a:t>for</a:t>
            </a:r>
            <a:r>
              <a:rPr lang="sr-Latn-RS" dirty="0" smtClean="0"/>
              <a:t> </a:t>
            </a:r>
            <a:r>
              <a:rPr lang="sr-Latn-RS" dirty="0" err="1" smtClean="0"/>
              <a:t>detection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enlarged</a:t>
            </a:r>
            <a:r>
              <a:rPr lang="sr-Latn-RS" dirty="0" smtClean="0"/>
              <a:t> </a:t>
            </a:r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nodes</a:t>
            </a:r>
            <a:r>
              <a:rPr lang="sr-Latn-RS" dirty="0" smtClean="0"/>
              <a:t> – </a:t>
            </a:r>
            <a:r>
              <a:rPr lang="sr-Latn-RS" dirty="0" err="1" smtClean="0">
                <a:solidFill>
                  <a:schemeClr val="accent1">
                    <a:lumMod val="75000"/>
                  </a:schemeClr>
                </a:solidFill>
              </a:rPr>
              <a:t>peripheral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1">
                    <a:lumMod val="75000"/>
                  </a:schemeClr>
                </a:solidFill>
              </a:rPr>
              <a:t>lymphadenopathy</a:t>
            </a:r>
            <a:endParaRPr lang="sr-Latn-R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r-Latn-R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Area </a:t>
            </a:r>
            <a:r>
              <a:rPr lang="sr-Latn-R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of</a:t>
            </a:r>
            <a:r>
              <a:rPr lang="sr-Latn-R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head</a:t>
            </a:r>
            <a:r>
              <a:rPr lang="sr-Latn-R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and</a:t>
            </a:r>
            <a:r>
              <a:rPr lang="sr-Latn-R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sr-Latn-R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neck</a:t>
            </a:r>
            <a:endParaRPr lang="sr-Latn-R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sr-Latn-R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Axilar</a:t>
            </a:r>
            <a:r>
              <a:rPr lang="sr-Latn-R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area</a:t>
            </a:r>
          </a:p>
          <a:p>
            <a:r>
              <a:rPr lang="sr-Latn-R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Inguinal</a:t>
            </a:r>
            <a:r>
              <a:rPr lang="sr-Latn-R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area</a:t>
            </a:r>
            <a:endParaRPr lang="sr-Latn-R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Palpation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head</a:t>
            </a:r>
            <a:r>
              <a:rPr lang="sr-Latn-RS" dirty="0" smtClean="0"/>
              <a:t> </a:t>
            </a:r>
            <a:r>
              <a:rPr lang="sr-Latn-RS" dirty="0" err="1" smtClean="0"/>
              <a:t>and</a:t>
            </a:r>
            <a:r>
              <a:rPr lang="sr-Latn-RS" dirty="0" smtClean="0"/>
              <a:t> </a:t>
            </a:r>
            <a:r>
              <a:rPr lang="sr-Latn-RS" dirty="0" err="1" smtClean="0"/>
              <a:t>neck</a:t>
            </a:r>
            <a:endParaRPr lang="sr-Latn-RS" dirty="0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36017"/>
            <a:ext cx="5286375" cy="4362450"/>
          </a:xfrm>
        </p:spPr>
      </p:pic>
      <p:sp>
        <p:nvSpPr>
          <p:cNvPr id="5" name="Okvir za tekst 4"/>
          <p:cNvSpPr txBox="1"/>
          <p:nvPr/>
        </p:nvSpPr>
        <p:spPr>
          <a:xfrm>
            <a:off x="6300192" y="3645024"/>
            <a:ext cx="2086853" cy="36933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</a:t>
            </a:r>
            <a:r>
              <a:rPr lang="sr-Latn-RS" dirty="0" smtClean="0"/>
              <a:t> </a:t>
            </a:r>
            <a:r>
              <a:rPr lang="sr-Latn-RS" dirty="0" err="1" smtClean="0"/>
              <a:t>areas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42943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Axilar</a:t>
            </a:r>
            <a:r>
              <a:rPr lang="sr-Latn-RS" dirty="0" smtClean="0"/>
              <a:t> </a:t>
            </a:r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nodes</a:t>
            </a:r>
            <a:endParaRPr lang="sr-Latn-RS" dirty="0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92896"/>
            <a:ext cx="4482382" cy="3795985"/>
          </a:xfrm>
        </p:spPr>
      </p:pic>
    </p:spTree>
    <p:extLst>
      <p:ext uri="{BB962C8B-B14F-4D97-AF65-F5344CB8AC3E}">
        <p14:creationId xmlns:p14="http://schemas.microsoft.com/office/powerpoint/2010/main" val="280582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Ingunal</a:t>
            </a:r>
            <a:r>
              <a:rPr lang="sr-Latn-RS" dirty="0" smtClean="0"/>
              <a:t> </a:t>
            </a:r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nodes</a:t>
            </a:r>
            <a:endParaRPr lang="sr-Latn-RS" dirty="0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348880"/>
            <a:ext cx="3744416" cy="3866327"/>
          </a:xfrm>
        </p:spPr>
      </p:pic>
    </p:spTree>
    <p:extLst>
      <p:ext uri="{BB962C8B-B14F-4D97-AF65-F5344CB8AC3E}">
        <p14:creationId xmlns:p14="http://schemas.microsoft.com/office/powerpoint/2010/main" val="223324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Principles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 smtClean="0"/>
              <a:t>Ussualy</a:t>
            </a:r>
            <a:r>
              <a:rPr lang="sr-Latn-RS" dirty="0" smtClean="0"/>
              <a:t> </a:t>
            </a:r>
            <a:r>
              <a:rPr lang="sr-Latn-RS" dirty="0" err="1" smtClean="0"/>
              <a:t>with</a:t>
            </a:r>
            <a:r>
              <a:rPr lang="sr-Latn-RS" dirty="0" smtClean="0"/>
              <a:t> </a:t>
            </a:r>
            <a:r>
              <a:rPr lang="sr-Latn-RS" dirty="0" err="1" smtClean="0"/>
              <a:t>both</a:t>
            </a:r>
            <a:r>
              <a:rPr lang="sr-Latn-RS" dirty="0" smtClean="0"/>
              <a:t> </a:t>
            </a:r>
            <a:r>
              <a:rPr lang="sr-Latn-RS" dirty="0" err="1" smtClean="0"/>
              <a:t>hands</a:t>
            </a:r>
            <a:r>
              <a:rPr lang="sr-Latn-RS" dirty="0" smtClean="0"/>
              <a:t>, </a:t>
            </a:r>
            <a:r>
              <a:rPr lang="sr-Latn-RS" dirty="0" err="1" smtClean="0"/>
              <a:t>using</a:t>
            </a:r>
            <a:r>
              <a:rPr lang="sr-Latn-RS" dirty="0" smtClean="0"/>
              <a:t> </a:t>
            </a:r>
            <a:r>
              <a:rPr lang="sr-Latn-RS" dirty="0" err="1" smtClean="0"/>
              <a:t>all</a:t>
            </a:r>
            <a:r>
              <a:rPr lang="sr-Latn-RS" dirty="0" smtClean="0"/>
              <a:t> </a:t>
            </a:r>
            <a:r>
              <a:rPr lang="sr-Latn-RS" dirty="0" err="1" smtClean="0"/>
              <a:t>fingers</a:t>
            </a:r>
            <a:r>
              <a:rPr lang="sr-Latn-RS" dirty="0" smtClean="0"/>
              <a:t>, </a:t>
            </a:r>
            <a:r>
              <a:rPr lang="sr-Latn-RS" dirty="0" err="1" smtClean="0"/>
              <a:t>rarely</a:t>
            </a:r>
            <a:r>
              <a:rPr lang="sr-Latn-RS" dirty="0" smtClean="0"/>
              <a:t> </a:t>
            </a:r>
            <a:r>
              <a:rPr lang="sr-Latn-RS" dirty="0" err="1" smtClean="0"/>
              <a:t>with</a:t>
            </a:r>
            <a:r>
              <a:rPr lang="sr-Latn-RS" dirty="0" smtClean="0"/>
              <a:t> </a:t>
            </a:r>
            <a:r>
              <a:rPr lang="sr-Latn-RS" dirty="0" err="1" smtClean="0"/>
              <a:t>two</a:t>
            </a:r>
            <a:r>
              <a:rPr lang="sr-Latn-RS" dirty="0" smtClean="0"/>
              <a:t> </a:t>
            </a:r>
            <a:r>
              <a:rPr lang="sr-Latn-RS" dirty="0" err="1" smtClean="0"/>
              <a:t>fingers</a:t>
            </a:r>
            <a:r>
              <a:rPr lang="sr-Latn-RS" dirty="0" smtClean="0"/>
              <a:t>. </a:t>
            </a:r>
            <a:r>
              <a:rPr lang="sr-Latn-RS" dirty="0" err="1" smtClean="0"/>
              <a:t>Gently</a:t>
            </a:r>
            <a:r>
              <a:rPr lang="sr-Latn-RS" dirty="0" smtClean="0"/>
              <a:t>, </a:t>
            </a:r>
            <a:r>
              <a:rPr lang="sr-Latn-RS" dirty="0" err="1" smtClean="0"/>
              <a:t>with</a:t>
            </a:r>
            <a:r>
              <a:rPr lang="sr-Latn-RS" dirty="0" smtClean="0"/>
              <a:t> </a:t>
            </a:r>
            <a:r>
              <a:rPr lang="sr-Latn-RS" dirty="0" err="1" smtClean="0"/>
              <a:t>round</a:t>
            </a:r>
            <a:r>
              <a:rPr lang="sr-Latn-RS" dirty="0" smtClean="0"/>
              <a:t> </a:t>
            </a:r>
            <a:r>
              <a:rPr lang="sr-Latn-RS" dirty="0" err="1" smtClean="0"/>
              <a:t>shaped</a:t>
            </a:r>
            <a:r>
              <a:rPr lang="sr-Latn-RS" dirty="0" smtClean="0"/>
              <a:t> </a:t>
            </a:r>
            <a:r>
              <a:rPr lang="sr-Latn-RS" dirty="0" err="1" smtClean="0"/>
              <a:t>movements</a:t>
            </a:r>
            <a:r>
              <a:rPr lang="sr-Latn-RS" dirty="0" smtClean="0"/>
              <a:t> </a:t>
            </a:r>
            <a:r>
              <a:rPr lang="sr-Latn-RS" dirty="0" err="1" smtClean="0"/>
              <a:t>pass</a:t>
            </a:r>
            <a:r>
              <a:rPr lang="sr-Latn-RS" dirty="0" smtClean="0"/>
              <a:t> </a:t>
            </a:r>
            <a:r>
              <a:rPr lang="sr-Latn-RS" dirty="0" err="1" smtClean="0"/>
              <a:t>over</a:t>
            </a:r>
            <a:r>
              <a:rPr lang="sr-Latn-RS" dirty="0" smtClean="0"/>
              <a:t> </a:t>
            </a:r>
            <a:r>
              <a:rPr lang="sr-Latn-RS" dirty="0" err="1" smtClean="0"/>
              <a:t>the</a:t>
            </a:r>
            <a:r>
              <a:rPr lang="sr-Latn-RS" dirty="0" smtClean="0"/>
              <a:t> </a:t>
            </a:r>
            <a:r>
              <a:rPr lang="sr-Latn-RS" dirty="0" err="1" smtClean="0"/>
              <a:t>lymph</a:t>
            </a:r>
            <a:r>
              <a:rPr lang="sr-Latn-RS" dirty="0" smtClean="0"/>
              <a:t> </a:t>
            </a:r>
            <a:r>
              <a:rPr lang="sr-Latn-RS" dirty="0" err="1" smtClean="0"/>
              <a:t>node</a:t>
            </a:r>
            <a:r>
              <a:rPr lang="sr-Latn-RS" dirty="0" smtClean="0"/>
              <a:t> area, </a:t>
            </a:r>
            <a:r>
              <a:rPr lang="sr-Latn-RS" dirty="0" err="1" smtClean="0"/>
              <a:t>and</a:t>
            </a:r>
            <a:r>
              <a:rPr lang="sr-Latn-RS" dirty="0" smtClean="0"/>
              <a:t> </a:t>
            </a:r>
            <a:r>
              <a:rPr lang="sr-Latn-RS" dirty="0" err="1" smtClean="0"/>
              <a:t>then</a:t>
            </a:r>
            <a:r>
              <a:rPr lang="sr-Latn-RS" dirty="0" smtClean="0"/>
              <a:t> </a:t>
            </a:r>
            <a:r>
              <a:rPr lang="sr-Latn-RS" dirty="0" err="1" smtClean="0"/>
              <a:t>move</a:t>
            </a:r>
            <a:r>
              <a:rPr lang="sr-Latn-RS" dirty="0" smtClean="0"/>
              <a:t> to </a:t>
            </a:r>
            <a:r>
              <a:rPr lang="sr-Latn-RS" dirty="0" err="1" smtClean="0"/>
              <a:t>another</a:t>
            </a:r>
            <a:r>
              <a:rPr lang="sr-Latn-RS" dirty="0" smtClean="0"/>
              <a:t> area. </a:t>
            </a:r>
            <a:r>
              <a:rPr lang="sr-Latn-RS" dirty="0" err="1" smtClean="0"/>
              <a:t>You</a:t>
            </a:r>
            <a:r>
              <a:rPr lang="sr-Latn-RS" dirty="0" smtClean="0"/>
              <a:t> </a:t>
            </a:r>
            <a:r>
              <a:rPr lang="sr-Latn-RS" dirty="0" err="1" smtClean="0"/>
              <a:t>can</a:t>
            </a:r>
            <a:r>
              <a:rPr lang="sr-Latn-RS" dirty="0" smtClean="0"/>
              <a:t> </a:t>
            </a:r>
            <a:r>
              <a:rPr lang="sr-Latn-RS" dirty="0" err="1" smtClean="0"/>
              <a:t>stand</a:t>
            </a:r>
            <a:r>
              <a:rPr lang="sr-Latn-RS" dirty="0" smtClean="0"/>
              <a:t> in front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the</a:t>
            </a:r>
            <a:r>
              <a:rPr lang="sr-Latn-RS" dirty="0" smtClean="0"/>
              <a:t> patient (most </a:t>
            </a:r>
            <a:r>
              <a:rPr lang="sr-Latn-RS" dirty="0" err="1" smtClean="0"/>
              <a:t>used</a:t>
            </a:r>
            <a:r>
              <a:rPr lang="sr-Latn-RS" dirty="0" smtClean="0"/>
              <a:t> </a:t>
            </a:r>
            <a:r>
              <a:rPr lang="sr-Latn-RS" dirty="0" err="1" smtClean="0"/>
              <a:t>method</a:t>
            </a:r>
            <a:r>
              <a:rPr lang="sr-Latn-RS" dirty="0" smtClean="0"/>
              <a:t>) </a:t>
            </a:r>
            <a:r>
              <a:rPr lang="sr-Latn-RS" dirty="0" err="1" smtClean="0"/>
              <a:t>or</a:t>
            </a:r>
            <a:r>
              <a:rPr lang="sr-Latn-RS" dirty="0" smtClean="0"/>
              <a:t> </a:t>
            </a:r>
            <a:r>
              <a:rPr lang="sr-Latn-RS" dirty="0" err="1" smtClean="0"/>
              <a:t>behind</a:t>
            </a:r>
            <a:r>
              <a:rPr lang="sr-Latn-RS" dirty="0" smtClean="0"/>
              <a:t> patient (</a:t>
            </a:r>
            <a:r>
              <a:rPr lang="sr-Latn-RS" dirty="0" err="1" smtClean="0"/>
              <a:t>only</a:t>
            </a:r>
            <a:r>
              <a:rPr lang="sr-Latn-RS" dirty="0" smtClean="0"/>
              <a:t> </a:t>
            </a:r>
            <a:r>
              <a:rPr lang="sr-Latn-RS" dirty="0" err="1" smtClean="0"/>
              <a:t>for</a:t>
            </a:r>
            <a:r>
              <a:rPr lang="sr-Latn-RS" dirty="0" smtClean="0"/>
              <a:t> </a:t>
            </a:r>
            <a:r>
              <a:rPr lang="sr-Latn-RS" dirty="0" err="1" smtClean="0"/>
              <a:t>head</a:t>
            </a:r>
            <a:r>
              <a:rPr lang="sr-Latn-RS" dirty="0" smtClean="0"/>
              <a:t> </a:t>
            </a:r>
            <a:r>
              <a:rPr lang="sr-Latn-RS" dirty="0" err="1" smtClean="0"/>
              <a:t>and</a:t>
            </a:r>
            <a:r>
              <a:rPr lang="sr-Latn-RS" dirty="0" smtClean="0"/>
              <a:t> </a:t>
            </a:r>
            <a:r>
              <a:rPr lang="sr-Latn-RS" dirty="0" err="1" smtClean="0"/>
              <a:t>neck</a:t>
            </a:r>
            <a:r>
              <a:rPr lang="sr-Latn-RS" dirty="0" smtClean="0"/>
              <a:t> area).</a:t>
            </a:r>
          </a:p>
          <a:p>
            <a:r>
              <a:rPr lang="sr-Latn-RS" dirty="0" smtClean="0">
                <a:solidFill>
                  <a:srgbClr val="FF0000"/>
                </a:solidFill>
              </a:rPr>
              <a:t> </a:t>
            </a:r>
            <a:r>
              <a:rPr lang="sr-Latn-RS" dirty="0" err="1" smtClean="0"/>
              <a:t>Simetrical</a:t>
            </a:r>
            <a:r>
              <a:rPr lang="sr-Latn-RS" dirty="0" smtClean="0"/>
              <a:t> </a:t>
            </a:r>
            <a:r>
              <a:rPr lang="sr-Latn-RS" dirty="0" err="1" smtClean="0"/>
              <a:t>palpation</a:t>
            </a:r>
            <a:r>
              <a:rPr lang="sr-Latn-RS" dirty="0" smtClean="0"/>
              <a:t> </a:t>
            </a:r>
            <a:r>
              <a:rPr lang="sr-Latn-RS" dirty="0" err="1" smtClean="0"/>
              <a:t>of</a:t>
            </a:r>
            <a:r>
              <a:rPr lang="sr-Latn-RS" dirty="0" smtClean="0"/>
              <a:t> </a:t>
            </a:r>
            <a:r>
              <a:rPr lang="sr-Latn-RS" dirty="0" err="1" smtClean="0"/>
              <a:t>all</a:t>
            </a:r>
            <a:r>
              <a:rPr lang="sr-Latn-RS" dirty="0" smtClean="0"/>
              <a:t> </a:t>
            </a:r>
            <a:r>
              <a:rPr lang="sr-Latn-RS" dirty="0" err="1" smtClean="0"/>
              <a:t>areas</a:t>
            </a:r>
            <a:endParaRPr lang="sr-Latn-RS" dirty="0" smtClean="0"/>
          </a:p>
          <a:p>
            <a:endParaRPr lang="sr-Latn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102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525962"/>
          </a:xfrm>
        </p:spPr>
        <p:txBody>
          <a:bodyPr/>
          <a:lstStyle/>
          <a:p>
            <a:r>
              <a:rPr lang="en-US" sz="2800" dirty="0"/>
              <a:t>Presence of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observable swelling </a:t>
            </a:r>
            <a:r>
              <a:rPr lang="en-US" sz="2800" dirty="0"/>
              <a:t>(is the node swollen and observable upon inspection?)</a:t>
            </a:r>
          </a:p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Skin changes </a:t>
            </a:r>
            <a:r>
              <a:rPr lang="en-US" sz="2800" dirty="0"/>
              <a:t>over the node (what is the skin </a:t>
            </a:r>
            <a:r>
              <a:rPr lang="en-US" sz="2800" dirty="0" err="1"/>
              <a:t>colour</a:t>
            </a:r>
            <a:r>
              <a:rPr lang="en-US" sz="2800" dirty="0"/>
              <a:t> and temperature?)</a:t>
            </a:r>
          </a:p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Presence of pain/tenderness </a:t>
            </a:r>
            <a:r>
              <a:rPr lang="en-US" sz="2800" dirty="0"/>
              <a:t>(is the node painful or tender?)</a:t>
            </a:r>
          </a:p>
          <a:p>
            <a:r>
              <a:rPr lang="en-US" sz="2800" dirty="0"/>
              <a:t>Node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location</a:t>
            </a:r>
            <a:r>
              <a:rPr lang="en-US" sz="2800" dirty="0"/>
              <a:t> (where is the node located</a:t>
            </a:r>
            <a:r>
              <a:rPr lang="en-US" sz="2800" dirty="0" smtClean="0"/>
              <a:t>?)</a:t>
            </a:r>
            <a:endParaRPr lang="sr-Latn-RS" sz="2800" dirty="0" smtClean="0"/>
          </a:p>
          <a:p>
            <a:r>
              <a:rPr lang="en-US" sz="2800" dirty="0"/>
              <a:t>Node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size</a:t>
            </a:r>
            <a:r>
              <a:rPr lang="en-US" sz="2800" dirty="0"/>
              <a:t> (what is the size of the node</a:t>
            </a:r>
            <a:r>
              <a:rPr lang="en-US" sz="2800" dirty="0" smtClean="0"/>
              <a:t>?</a:t>
            </a:r>
            <a:r>
              <a:rPr lang="sr-Latn-RS" sz="2800" dirty="0" smtClean="0"/>
              <a:t> </a:t>
            </a:r>
            <a:r>
              <a:rPr lang="sr-Latn-RS" sz="2800" dirty="0" err="1" smtClean="0">
                <a:solidFill>
                  <a:schemeClr val="accent1">
                    <a:lumMod val="50000"/>
                  </a:schemeClr>
                </a:solidFill>
              </a:rPr>
              <a:t>Ussualy</a:t>
            </a:r>
            <a:r>
              <a:rPr lang="sr-Latn-RS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sz="2800" dirty="0" err="1" smtClean="0">
                <a:solidFill>
                  <a:schemeClr val="accent1">
                    <a:lumMod val="50000"/>
                  </a:schemeClr>
                </a:solidFill>
              </a:rPr>
              <a:t>described</a:t>
            </a:r>
            <a:r>
              <a:rPr lang="sr-Latn-RS" sz="2800" dirty="0" smtClean="0">
                <a:solidFill>
                  <a:schemeClr val="accent1">
                    <a:lumMod val="50000"/>
                  </a:schemeClr>
                </a:solidFill>
              </a:rPr>
              <a:t> in cm!</a:t>
            </a:r>
            <a:r>
              <a:rPr lang="en-US" sz="2800" dirty="0" smtClean="0"/>
              <a:t>)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sr-Latn-RS" dirty="0"/>
          </a:p>
        </p:txBody>
      </p:sp>
      <p:sp>
        <p:nvSpPr>
          <p:cNvPr id="4" name="Okvir za tekst 3"/>
          <p:cNvSpPr txBox="1"/>
          <p:nvPr/>
        </p:nvSpPr>
        <p:spPr>
          <a:xfrm>
            <a:off x="1475656" y="1052736"/>
            <a:ext cx="61414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800" dirty="0" err="1" smtClean="0">
                <a:solidFill>
                  <a:srgbClr val="C00000"/>
                </a:solidFill>
              </a:rPr>
              <a:t>What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Latn-RS" sz="2800" dirty="0" err="1" smtClean="0">
                <a:solidFill>
                  <a:srgbClr val="C00000"/>
                </a:solidFill>
              </a:rPr>
              <a:t>qualities</a:t>
            </a:r>
            <a:r>
              <a:rPr lang="sr-Latn-RS" sz="2800" dirty="0" smtClean="0">
                <a:solidFill>
                  <a:srgbClr val="C00000"/>
                </a:solidFill>
              </a:rPr>
              <a:t> do </a:t>
            </a:r>
            <a:r>
              <a:rPr lang="sr-Latn-RS" sz="2800" dirty="0" err="1" smtClean="0">
                <a:solidFill>
                  <a:srgbClr val="C00000"/>
                </a:solidFill>
              </a:rPr>
              <a:t>you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Latn-RS" sz="2800" dirty="0" err="1" smtClean="0">
                <a:solidFill>
                  <a:srgbClr val="C00000"/>
                </a:solidFill>
              </a:rPr>
              <a:t>need</a:t>
            </a:r>
            <a:r>
              <a:rPr lang="sr-Latn-RS" sz="2800" dirty="0" smtClean="0">
                <a:solidFill>
                  <a:srgbClr val="C00000"/>
                </a:solidFill>
              </a:rPr>
              <a:t> to </a:t>
            </a:r>
            <a:r>
              <a:rPr lang="sr-Latn-RS" sz="2800" dirty="0" err="1" smtClean="0">
                <a:solidFill>
                  <a:srgbClr val="C00000"/>
                </a:solidFill>
              </a:rPr>
              <a:t>collect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sr-Latn-RS" sz="2800" dirty="0" err="1" smtClean="0">
                <a:solidFill>
                  <a:srgbClr val="C00000"/>
                </a:solidFill>
              </a:rPr>
              <a:t>during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Latn-RS" sz="2800" dirty="0" err="1" smtClean="0">
                <a:solidFill>
                  <a:srgbClr val="C00000"/>
                </a:solidFill>
              </a:rPr>
              <a:t>lymph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Latn-RS" sz="2800" dirty="0" err="1" smtClean="0">
                <a:solidFill>
                  <a:srgbClr val="C00000"/>
                </a:solidFill>
              </a:rPr>
              <a:t>node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Latn-RS" sz="2800" dirty="0" err="1" smtClean="0">
                <a:solidFill>
                  <a:srgbClr val="C00000"/>
                </a:solidFill>
              </a:rPr>
              <a:t>palpation</a:t>
            </a:r>
            <a:r>
              <a:rPr lang="sr-Latn-RS" sz="2800" dirty="0" smtClean="0">
                <a:solidFill>
                  <a:srgbClr val="C00000"/>
                </a:solidFill>
              </a:rPr>
              <a:t>?</a:t>
            </a:r>
            <a:endParaRPr lang="sr-Latn-R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01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3805</TotalTime>
  <Words>1107</Words>
  <Application>Microsoft Office PowerPoint</Application>
  <PresentationFormat>Projekcija na ekranu (4:3)</PresentationFormat>
  <Paragraphs>148</Paragraphs>
  <Slides>33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33</vt:i4>
      </vt:variant>
    </vt:vector>
  </HeadingPairs>
  <TitlesOfParts>
    <vt:vector size="38" baseType="lpstr">
      <vt:lpstr>Arial</vt:lpstr>
      <vt:lpstr>Calibri</vt:lpstr>
      <vt:lpstr>Times New Roman</vt:lpstr>
      <vt:lpstr>Wingdings</vt:lpstr>
      <vt:lpstr>Default Design</vt:lpstr>
      <vt:lpstr>   IASM 28 Clinical propedeutic Teaching Unit 8     </vt:lpstr>
      <vt:lpstr>PowerPoint prezentacija</vt:lpstr>
      <vt:lpstr>Palpation</vt:lpstr>
      <vt:lpstr>Lymph node palpation</vt:lpstr>
      <vt:lpstr>Palpation of head and neck</vt:lpstr>
      <vt:lpstr>Axilar lymph nodes</vt:lpstr>
      <vt:lpstr>Ingunal lymph nodes</vt:lpstr>
      <vt:lpstr>Principles of palpation</vt:lpstr>
      <vt:lpstr>PowerPoint prezentacija</vt:lpstr>
      <vt:lpstr>PowerPoint prezentacija</vt:lpstr>
      <vt:lpstr>Normal finding can be documented like this: </vt:lpstr>
      <vt:lpstr>PowerPoint prezentacija</vt:lpstr>
      <vt:lpstr>Pathological finding can be documented like this: </vt:lpstr>
      <vt:lpstr>PowerPoint prezentacija</vt:lpstr>
      <vt:lpstr>Palpation of extranodal sites</vt:lpstr>
      <vt:lpstr>PowerPoint prezentacija</vt:lpstr>
      <vt:lpstr>Liver and spleen palpation</vt:lpstr>
      <vt:lpstr>Liver palpation methods</vt:lpstr>
      <vt:lpstr>Spleen palpation methods</vt:lpstr>
      <vt:lpstr>Qualities that need to be documented when performing palpation of liver and spleen </vt:lpstr>
      <vt:lpstr>Normal finding can be documented like this: </vt:lpstr>
      <vt:lpstr>Example of pathological finding can be documented like this: </vt:lpstr>
      <vt:lpstr>Percussion</vt:lpstr>
      <vt:lpstr>PowerPoint prezentacija</vt:lpstr>
      <vt:lpstr>Auscultation</vt:lpstr>
      <vt:lpstr>Auscultation</vt:lpstr>
      <vt:lpstr>Specific syndromes</vt:lpstr>
      <vt:lpstr>PowerPoint prezentacija</vt:lpstr>
      <vt:lpstr>Additional diagnostic procedures </vt:lpstr>
      <vt:lpstr>PowerPoint prezentacija</vt:lpstr>
      <vt:lpstr>PowerPoint prezentacija</vt:lpstr>
      <vt:lpstr>Peripheral blood smear</vt:lpstr>
      <vt:lpstr>PowerPoint prezentacija</vt:lpstr>
    </vt:vector>
  </TitlesOfParts>
  <Company>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MyComp</cp:lastModifiedBy>
  <cp:revision>272</cp:revision>
  <dcterms:created xsi:type="dcterms:W3CDTF">2007-04-23T19:01:08Z</dcterms:created>
  <dcterms:modified xsi:type="dcterms:W3CDTF">2024-02-07T09:43:50Z</dcterms:modified>
</cp:coreProperties>
</file>